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326" r:id="rId2"/>
    <p:sldId id="258" r:id="rId3"/>
    <p:sldId id="288" r:id="rId4"/>
    <p:sldId id="318" r:id="rId5"/>
    <p:sldId id="295" r:id="rId6"/>
    <p:sldId id="319" r:id="rId7"/>
    <p:sldId id="324" r:id="rId8"/>
    <p:sldId id="325" r:id="rId9"/>
    <p:sldId id="330" r:id="rId10"/>
    <p:sldId id="274" r:id="rId11"/>
    <p:sldId id="289" r:id="rId12"/>
    <p:sldId id="296" r:id="rId13"/>
    <p:sldId id="332" r:id="rId14"/>
    <p:sldId id="275" r:id="rId15"/>
    <p:sldId id="298" r:id="rId16"/>
    <p:sldId id="292" r:id="rId17"/>
    <p:sldId id="316" r:id="rId18"/>
    <p:sldId id="299" r:id="rId19"/>
    <p:sldId id="300" r:id="rId20"/>
    <p:sldId id="328" r:id="rId21"/>
    <p:sldId id="327" r:id="rId22"/>
    <p:sldId id="302" r:id="rId23"/>
    <p:sldId id="303" r:id="rId24"/>
    <p:sldId id="304" r:id="rId25"/>
    <p:sldId id="305" r:id="rId26"/>
    <p:sldId id="320" r:id="rId27"/>
    <p:sldId id="321" r:id="rId28"/>
    <p:sldId id="329" r:id="rId29"/>
    <p:sldId id="322" r:id="rId30"/>
    <p:sldId id="323" r:id="rId31"/>
    <p:sldId id="284" r:id="rId32"/>
    <p:sldId id="317" r:id="rId33"/>
  </p:sldIdLst>
  <p:sldSz cx="12192000" cy="6858000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nzai039" initials="k" lastIdx="1" clrIdx="0">
    <p:extLst>
      <p:ext uri="{19B8F6BF-5375-455C-9EA6-DF929625EA0E}">
        <p15:presenceInfo xmlns:p15="http://schemas.microsoft.com/office/powerpoint/2012/main" userId="kanzai039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2E7C"/>
    <a:srgbClr val="5B9BD5"/>
    <a:srgbClr val="FF9999"/>
    <a:srgbClr val="FF5050"/>
    <a:srgbClr val="99FF99"/>
    <a:srgbClr val="33CC33"/>
    <a:srgbClr val="4472C4"/>
    <a:srgbClr val="ED7D31"/>
    <a:srgbClr val="FFC000"/>
    <a:srgbClr val="A5A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87" autoAdjust="0"/>
    <p:restoredTop sz="94630" autoAdjust="0"/>
  </p:normalViewPr>
  <p:slideViewPr>
    <p:cSldViewPr>
      <p:cViewPr varScale="1">
        <p:scale>
          <a:sx n="91" d="100"/>
          <a:sy n="91" d="100"/>
        </p:scale>
        <p:origin x="84" y="4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年齢層</c:v>
                </c:pt>
              </c:strCache>
            </c:strRef>
          </c:tx>
          <c:spPr>
            <a:solidFill>
              <a:srgbClr val="FF8040"/>
            </a:solidFill>
          </c:spPr>
          <c:dPt>
            <c:idx val="0"/>
            <c:bubble3D val="0"/>
            <c:spPr>
              <a:solidFill>
                <a:srgbClr val="5B9BD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A25D-47EC-83D3-C823386A9700}"/>
              </c:ext>
            </c:extLst>
          </c:dPt>
          <c:dPt>
            <c:idx val="1"/>
            <c:bubble3D val="0"/>
            <c:spPr>
              <a:solidFill>
                <a:srgbClr val="4472C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25D-47EC-83D3-C823386A9700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A25D-47EC-83D3-C823386A9700}"/>
              </c:ext>
            </c:extLst>
          </c:dPt>
          <c:dPt>
            <c:idx val="3"/>
            <c:bubble3D val="0"/>
            <c:spPr>
              <a:solidFill>
                <a:srgbClr val="ED7D3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A25D-47EC-83D3-C823386A9700}"/>
              </c:ext>
            </c:extLst>
          </c:dPt>
          <c:dPt>
            <c:idx val="4"/>
            <c:bubble3D val="0"/>
            <c:spPr>
              <a:solidFill>
                <a:srgbClr val="A5A5A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25D-47EC-83D3-C823386A970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4990D5C0-DF7A-404D-8B8E-6071AA2955D6}" type="CATEGORYNAME">
                      <a:rPr lang="ja-JP" altLang="en-US" sz="1000" baseline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rPr>
                      <a:pPr/>
                      <a:t>[分類名]</a:t>
                    </a:fld>
                    <a:r>
                      <a:rPr lang="en-US" altLang="ja-JP" baseline="0" dirty="0"/>
                      <a:t>, </a:t>
                    </a:r>
                    <a:fld id="{CC87869A-7EBC-4C04-A124-B9E697E839F8}" type="VALUE">
                      <a:rPr lang="en-US" altLang="ja-JP" sz="1000" baseline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rPr>
                      <a:pPr/>
                      <a:t>[値]</a:t>
                    </a:fld>
                    <a:r>
                      <a:rPr lang="en-US" altLang="ja-JP" baseline="0" dirty="0"/>
                      <a:t>, </a:t>
                    </a:r>
                    <a:fld id="{7F5BA392-0287-4E14-90A9-D1F480B429E5}" type="PERCENTAGE">
                      <a:rPr lang="en-US" altLang="ja-JP" sz="1000" baseline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rPr>
                      <a:pPr/>
                      <a:t>[パーセンテージ]</a:t>
                    </a:fld>
                    <a:endParaRPr lang="en-US" altLang="ja-JP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25D-47EC-83D3-C823386A970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DB1C71F8-1E88-4825-8A68-A0EE94EACD6C}" type="CATEGORYNAME">
                      <a:rPr lang="ja-JP" altLang="en-US" sz="1000" baseline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rPr>
                      <a:pPr/>
                      <a:t>[分類名]</a:t>
                    </a:fld>
                    <a:r>
                      <a:rPr lang="en-US" altLang="ja-JP" sz="1000" baseline="0" dirty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rPr>
                      <a:t>, </a:t>
                    </a:r>
                    <a:fld id="{D7BC6949-5F19-48E4-BD24-6951B9B55C90}" type="VALUE">
                      <a:rPr lang="en-US" altLang="ja-JP" sz="1000" baseline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rPr>
                      <a:pPr/>
                      <a:t>[値]</a:t>
                    </a:fld>
                    <a:r>
                      <a:rPr lang="en-US" altLang="ja-JP" sz="1000" baseline="0" dirty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rPr>
                      <a:t>, </a:t>
                    </a:r>
                    <a:fld id="{D5596E83-411A-4D6F-A0FF-48749FC2C98D}" type="PERCENTAGE">
                      <a:rPr lang="en-US" altLang="ja-JP" sz="1000" baseline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rPr>
                      <a:pPr/>
                      <a:t>[パーセンテージ]</a:t>
                    </a:fld>
                    <a:endParaRPr lang="en-US" altLang="ja-JP" sz="1000" baseline="0" dirty="0">
                      <a:latin typeface="HG丸ｺﾞｼｯｸM-PRO" panose="020F0600000000000000" pitchFamily="50" charset="-128"/>
                      <a:ea typeface="HG丸ｺﾞｼｯｸM-PRO" panose="020F0600000000000000" pitchFamily="50" charset="-128"/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25D-47EC-83D3-C823386A970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EB179FBA-2FFF-4251-85C8-BEC04C55203F}" type="CATEGORYNAME">
                      <a:rPr lang="ja-JP" altLang="en-US" sz="1000" baseline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rPr>
                      <a:pPr/>
                      <a:t>[分類名]</a:t>
                    </a:fld>
                    <a:r>
                      <a:rPr lang="en-US" altLang="ja-JP" baseline="0" dirty="0"/>
                      <a:t>, </a:t>
                    </a:r>
                    <a:fld id="{3D23E2A4-F34D-4A33-8001-417360C7A84F}" type="VALUE">
                      <a:rPr lang="en-US" altLang="ja-JP" sz="1000" baseline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rPr>
                      <a:pPr/>
                      <a:t>[値]</a:t>
                    </a:fld>
                    <a:r>
                      <a:rPr lang="en-US" altLang="ja-JP" baseline="0" dirty="0"/>
                      <a:t>, </a:t>
                    </a:r>
                    <a:fld id="{18F1ED44-4FEE-415A-BC71-EF6376885522}" type="PERCENTAGE">
                      <a:rPr lang="en-US" altLang="ja-JP" sz="1000" baseline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rPr>
                      <a:pPr/>
                      <a:t>[パーセンテージ]</a:t>
                    </a:fld>
                    <a:endParaRPr lang="en-US" altLang="ja-JP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A25D-47EC-83D3-C823386A970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12DEC855-9FAE-4A44-8F99-55EB01823F74}" type="CATEGORYNAME">
                      <a:rPr lang="ja-JP" altLang="en-US" sz="1000" baseline="0">
                        <a:latin typeface="HG丸ｺﾞｼｯｸM-PRO" panose="020F0600000000000000" pitchFamily="50" charset="-128"/>
                        <a:ea typeface="HG教科書体" panose="02020609000000000000" pitchFamily="17" charset="-128"/>
                      </a:rPr>
                      <a:pPr/>
                      <a:t>[分類名]</a:t>
                    </a:fld>
                    <a:r>
                      <a:rPr lang="en-US" altLang="ja-JP" baseline="0" dirty="0"/>
                      <a:t>, </a:t>
                    </a:r>
                    <a:fld id="{367B787E-DE66-43CF-8B66-0BD9FAE729E6}" type="VALUE">
                      <a:rPr lang="en-US" altLang="ja-JP" sz="1000" baseline="0">
                        <a:latin typeface="HG丸ｺﾞｼｯｸM-PRO" panose="020F0600000000000000" pitchFamily="50" charset="-128"/>
                        <a:ea typeface="HG教科書体" panose="02020609000000000000" pitchFamily="17" charset="-128"/>
                      </a:rPr>
                      <a:pPr/>
                      <a:t>[値]</a:t>
                    </a:fld>
                    <a:r>
                      <a:rPr lang="en-US" altLang="ja-JP" baseline="0" dirty="0"/>
                      <a:t>, </a:t>
                    </a:r>
                    <a:fld id="{464A58B7-EBC0-4C91-89FB-D3F400C7813D}" type="PERCENTAGE">
                      <a:rPr lang="en-US" altLang="ja-JP" sz="1000" baseline="0">
                        <a:latin typeface="HG丸ｺﾞｼｯｸM-PRO" panose="020F0600000000000000" pitchFamily="50" charset="-128"/>
                        <a:ea typeface="HG教科書体" panose="02020609000000000000" pitchFamily="17" charset="-128"/>
                      </a:rPr>
                      <a:pPr/>
                      <a:t>[パーセンテージ]</a:t>
                    </a:fld>
                    <a:endParaRPr lang="en-US" altLang="ja-JP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A25D-47EC-83D3-C823386A9700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4E84E172-53EF-4190-A5AB-468893F7FA2E}" type="CATEGORYNAME">
                      <a:rPr lang="ja-JP" altLang="en-US" sz="1000" baseline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rPr>
                      <a:pPr/>
                      <a:t>[分類名]</a:t>
                    </a:fld>
                    <a:r>
                      <a:rPr lang="en-US" altLang="ja-JP" sz="1000" baseline="0" dirty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rPr>
                      <a:t>,</a:t>
                    </a:r>
                    <a:r>
                      <a:rPr lang="ja-JP" altLang="en-US" baseline="0" dirty="0"/>
                      <a:t> </a:t>
                    </a:r>
                    <a:fld id="{3BE80D76-F9D0-4218-B272-C5690C98256E}" type="VALUE">
                      <a:rPr lang="en-US" altLang="ja-JP" sz="1000" baseline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rPr>
                      <a:pPr/>
                      <a:t>[値]</a:t>
                    </a:fld>
                    <a:r>
                      <a:rPr lang="en-US" altLang="ja-JP" baseline="0" dirty="0"/>
                      <a:t>, </a:t>
                    </a:r>
                    <a:fld id="{0CD954C8-879D-48D4-900F-EB33BB454345}" type="PERCENTAGE">
                      <a:rPr lang="en-US" altLang="ja-JP" sz="1000" baseline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rPr>
                      <a:pPr/>
                      <a:t>[パーセンテージ]</a:t>
                    </a:fld>
                    <a:endParaRPr lang="en-US" altLang="ja-JP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25D-47EC-83D3-C823386A9700}"/>
                </c:ext>
              </c:extLst>
            </c:dLbl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Sheet1!$A$2:$A$6</c:f>
              <c:strCache>
                <c:ptCount val="5"/>
                <c:pt idx="0">
                  <c:v>20代</c:v>
                </c:pt>
                <c:pt idx="1">
                  <c:v>30代</c:v>
                </c:pt>
                <c:pt idx="2">
                  <c:v>40代</c:v>
                </c:pt>
                <c:pt idx="3">
                  <c:v>50代</c:v>
                </c:pt>
                <c:pt idx="4">
                  <c:v>60代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8</c:v>
                </c:pt>
                <c:pt idx="1">
                  <c:v>4</c:v>
                </c:pt>
                <c:pt idx="2">
                  <c:v>18</c:v>
                </c:pt>
                <c:pt idx="3">
                  <c:v>6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B5-42FC-B901-41E4214B14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12700">
      <a:solidFill>
        <a:schemeClr val="tx1"/>
      </a:solidFill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3331727E-5DAD-3F40-F1FB-64C125EB84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34" tIns="45717" rIns="91434" bIns="457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5E35D6A2-0529-5AC7-80B5-DE96CAFC3BC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5374" y="0"/>
            <a:ext cx="2918831" cy="495029"/>
          </a:xfrm>
          <a:prstGeom prst="rect">
            <a:avLst/>
          </a:prstGeom>
        </p:spPr>
        <p:txBody>
          <a:bodyPr vert="horz" lIns="91434" tIns="45717" rIns="91434" bIns="45717" rtlCol="0"/>
          <a:lstStyle>
            <a:lvl1pPr algn="r">
              <a:defRPr sz="1200"/>
            </a:lvl1pPr>
          </a:lstStyle>
          <a:p>
            <a:fld id="{6523EC23-910F-41B8-9AA4-172B1BD025B1}" type="datetimeFigureOut">
              <a:rPr kumimoji="1" lang="ja-JP" altLang="en-US" smtClean="0"/>
              <a:t>2026/2/9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167EC72-502C-1484-3B04-C52E4DB00DE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34" tIns="45717" rIns="91434" bIns="457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643C0BF-0501-0240-4172-596304EC4C7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5374" y="9371286"/>
            <a:ext cx="2918831" cy="495028"/>
          </a:xfrm>
          <a:prstGeom prst="rect">
            <a:avLst/>
          </a:prstGeom>
        </p:spPr>
        <p:txBody>
          <a:bodyPr vert="horz" lIns="91434" tIns="45717" rIns="91434" bIns="45717" rtlCol="0" anchor="b"/>
          <a:lstStyle>
            <a:lvl1pPr algn="r">
              <a:defRPr sz="1200"/>
            </a:lvl1pPr>
          </a:lstStyle>
          <a:p>
            <a:fld id="{3BB644AD-20BE-4283-9098-9C3B4B3B33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029087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34" tIns="45717" rIns="91434" bIns="457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1" cy="495029"/>
          </a:xfrm>
          <a:prstGeom prst="rect">
            <a:avLst/>
          </a:prstGeom>
        </p:spPr>
        <p:txBody>
          <a:bodyPr vert="horz" lIns="91434" tIns="45717" rIns="91434" bIns="45717" rtlCol="0"/>
          <a:lstStyle>
            <a:lvl1pPr algn="r">
              <a:defRPr sz="1200"/>
            </a:lvl1pPr>
          </a:lstStyle>
          <a:p>
            <a:fld id="{D0311EA7-0D84-40EC-9D3E-0203571426A5}" type="datetimeFigureOut">
              <a:rPr kumimoji="1" lang="ja-JP" altLang="en-US" smtClean="0"/>
              <a:t>2026/2/9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4" tIns="45717" rIns="91434" bIns="457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1"/>
          </a:xfrm>
          <a:prstGeom prst="rect">
            <a:avLst/>
          </a:prstGeom>
        </p:spPr>
        <p:txBody>
          <a:bodyPr vert="horz" lIns="91434" tIns="45717" rIns="91434" bIns="457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34" tIns="45717" rIns="91434" bIns="457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4" y="9371286"/>
            <a:ext cx="2918831" cy="495028"/>
          </a:xfrm>
          <a:prstGeom prst="rect">
            <a:avLst/>
          </a:prstGeom>
        </p:spPr>
        <p:txBody>
          <a:bodyPr vert="horz" lIns="91434" tIns="45717" rIns="91434" bIns="45717" rtlCol="0" anchor="b"/>
          <a:lstStyle>
            <a:lvl1pPr algn="r">
              <a:defRPr sz="1200"/>
            </a:lvl1pPr>
          </a:lstStyle>
          <a:p>
            <a:fld id="{A038DD8D-1D38-42F1-8961-0E250426D4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938953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814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28734-5342-2045-E777-9CD3FD5A7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17EAFA9-C6E4-7DCC-DF7D-7D7856E020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7386F65-8603-871B-6EC5-84B1A3BDE5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12971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BE5E-376C-42F9-93FA-4BAC71DA2706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31379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2B4E0-E98F-435A-A144-CEE5B9CF5F00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93809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4730D-6733-4F90-864D-68177A5CB27C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67535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AE869-AF61-46E1-BAB0-FB0379183EF8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70701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873D4-AF1E-4FAC-8182-477EF38D320C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61234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F84E0-6097-4C60-8AA1-DFA3421552AF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5167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65C5F-6FE0-45D2-B07A-BD359F59F8B3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52650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FF785-A0F0-49E2-8498-0212046AACD9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73548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6087-AB53-43CF-8905-CD297A2A6EE2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96416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C0A9-7590-4311-B644-1D866547080E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70047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9DDCC-58AD-45C3-957C-4B0FC046C6F0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1519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3000">
              <a:schemeClr val="accent5">
                <a:lumMod val="20000"/>
                <a:lumOff val="80000"/>
              </a:schemeClr>
            </a:gs>
            <a:gs pos="66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340DA-18AC-443F-A2F2-08AB5DD44256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85250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2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jpg"/><Relationship Id="rId18" Type="http://schemas.openxmlformats.org/officeDocument/2006/relationships/image" Target="../media/image32.png"/><Relationship Id="rId26" Type="http://schemas.openxmlformats.org/officeDocument/2006/relationships/image" Target="../media/image40.png"/><Relationship Id="rId3" Type="http://schemas.openxmlformats.org/officeDocument/2006/relationships/image" Target="../media/image1.png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jpeg"/><Relationship Id="rId17" Type="http://schemas.openxmlformats.org/officeDocument/2006/relationships/image" Target="../media/image31.png"/><Relationship Id="rId25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0.png"/><Relationship Id="rId20" Type="http://schemas.openxmlformats.org/officeDocument/2006/relationships/image" Target="../media/image34.jpg"/><Relationship Id="rId29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11" Type="http://schemas.openxmlformats.org/officeDocument/2006/relationships/image" Target="../media/image25.png"/><Relationship Id="rId24" Type="http://schemas.openxmlformats.org/officeDocument/2006/relationships/image" Target="../media/image38.png"/><Relationship Id="rId32" Type="http://schemas.openxmlformats.org/officeDocument/2006/relationships/image" Target="../media/image2.png"/><Relationship Id="rId5" Type="http://schemas.openxmlformats.org/officeDocument/2006/relationships/image" Target="../media/image19.jp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28" Type="http://schemas.openxmlformats.org/officeDocument/2006/relationships/image" Target="../media/image42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31" Type="http://schemas.openxmlformats.org/officeDocument/2006/relationships/image" Target="../media/image45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6.png"/><Relationship Id="rId27" Type="http://schemas.openxmlformats.org/officeDocument/2006/relationships/image" Target="../media/image41.png"/><Relationship Id="rId30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5DE9C-F32A-F5D6-216E-B0AAB7B84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EFF092C9-A977-C059-8AEA-FCE79C7F3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55" name="Rectangle 7">
            <a:extLst>
              <a:ext uri="{FF2B5EF4-FFF2-40B4-BE49-F238E27FC236}">
                <a16:creationId xmlns:a16="http://schemas.microsoft.com/office/drawing/2014/main" id="{C75B95C6-7CFC-DB5F-BB59-21160CA8E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0000"/>
            <a:ext cx="12192000" cy="36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36B82B4-5A5C-73E6-2096-32E36CC4C53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66474"/>
            <a:ext cx="9144000" cy="1925053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AE5D8B4B-EA13-BF97-ABBB-E869EA496F8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00" y="108000"/>
            <a:ext cx="2172003" cy="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92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3CBB132D-E9AE-5C83-2C3B-FB49DECB80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532" name="Rectangle 4">
            <a:extLst>
              <a:ext uri="{FF2B5EF4-FFF2-40B4-BE49-F238E27FC236}">
                <a16:creationId xmlns:a16="http://schemas.microsoft.com/office/drawing/2014/main" id="{00BBD5B7-7F13-49C9-9D22-8B9B32281C8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782888" y="1258888"/>
            <a:ext cx="2159000" cy="539750"/>
          </a:xfrm>
          <a:noFill/>
          <a:ln/>
        </p:spPr>
        <p:txBody>
          <a:bodyPr anchor="ctr"/>
          <a:lstStyle/>
          <a:p>
            <a:pPr algn="l"/>
            <a:r>
              <a:rPr lang="ja-JP" altLang="en-US" sz="2800" b="1" dirty="0">
                <a:solidFill>
                  <a:srgbClr val="2B2E7C"/>
                </a:solidFill>
                <a:ea typeface="HG丸ｺﾞｼｯｸM-PRO" panose="020F0609000000000000" pitchFamily="49" charset="-128"/>
              </a:rPr>
              <a:t>会社理念</a:t>
            </a:r>
          </a:p>
        </p:txBody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id="{8950D029-BB18-426B-B827-AA695641B6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500" y="1619250"/>
            <a:ext cx="7488238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2800" dirty="0">
                <a:ea typeface="HG丸ｺﾞｼｯｸM-PRO" panose="020F0609000000000000" pitchFamily="49" charset="-128"/>
              </a:rPr>
              <a:t>私たちは、</a:t>
            </a:r>
            <a:r>
              <a:rPr lang="en-US" altLang="ja-JP" sz="2800" dirty="0">
                <a:ea typeface="HG丸ｺﾞｼｯｸM-PRO" panose="020F0609000000000000" pitchFamily="49" charset="-128"/>
              </a:rPr>
              <a:t>”</a:t>
            </a:r>
            <a:r>
              <a:rPr lang="ja-JP" altLang="en-US" sz="2800" dirty="0">
                <a:ea typeface="HG丸ｺﾞｼｯｸM-PRO" panose="020F0609000000000000" pitchFamily="49" charset="-128"/>
              </a:rPr>
              <a:t>かんざい</a:t>
            </a:r>
            <a:r>
              <a:rPr lang="en-US" altLang="ja-JP" sz="2800" dirty="0">
                <a:ea typeface="HG丸ｺﾞｼｯｸM-PRO" panose="020F0609000000000000" pitchFamily="49" charset="-128"/>
              </a:rPr>
              <a:t>„</a:t>
            </a:r>
            <a:r>
              <a:rPr lang="ja-JP" altLang="en-US" sz="2800" dirty="0">
                <a:ea typeface="HG丸ｺﾞｼｯｸM-PRO" panose="020F0609000000000000" pitchFamily="49" charset="-128"/>
              </a:rPr>
              <a:t>商品を通じて、</a:t>
            </a:r>
            <a:br>
              <a:rPr lang="ja-JP" altLang="en-US" sz="2800" dirty="0">
                <a:ea typeface="HG丸ｺﾞｼｯｸM-PRO" panose="020F0609000000000000" pitchFamily="49" charset="-128"/>
              </a:rPr>
            </a:br>
            <a:r>
              <a:rPr lang="ja-JP" altLang="en-US" sz="2800" dirty="0">
                <a:ea typeface="HG丸ｺﾞｼｯｸM-PRO" panose="020F0609000000000000" pitchFamily="49" charset="-128"/>
              </a:rPr>
              <a:t>お得意様のニーズに応え、共に発展し合い、</a:t>
            </a:r>
            <a:br>
              <a:rPr lang="ja-JP" altLang="en-US" sz="2800" dirty="0">
                <a:ea typeface="HG丸ｺﾞｼｯｸM-PRO" panose="020F0609000000000000" pitchFamily="49" charset="-128"/>
              </a:rPr>
            </a:br>
            <a:r>
              <a:rPr lang="ja-JP" altLang="en-US" sz="2800" dirty="0">
                <a:ea typeface="HG丸ｺﾞｼｯｸM-PRO" panose="020F0609000000000000" pitchFamily="49" charset="-128"/>
              </a:rPr>
              <a:t>強い組織力を発揮し、感謝の心で</a:t>
            </a:r>
            <a:br>
              <a:rPr lang="ja-JP" altLang="en-US" sz="2800" dirty="0">
                <a:ea typeface="HG丸ｺﾞｼｯｸM-PRO" panose="020F0609000000000000" pitchFamily="49" charset="-128"/>
              </a:rPr>
            </a:br>
            <a:r>
              <a:rPr lang="ja-JP" altLang="en-US" sz="2800" dirty="0">
                <a:ea typeface="HG丸ｺﾞｼｯｸM-PRO" panose="020F0609000000000000" pitchFamily="49" charset="-128"/>
              </a:rPr>
              <a:t>豊かな社会づくりに貢献する。</a:t>
            </a:r>
          </a:p>
        </p:txBody>
      </p:sp>
      <p:sp>
        <p:nvSpPr>
          <p:cNvPr id="22539" name="Rectangle 11">
            <a:extLst>
              <a:ext uri="{FF2B5EF4-FFF2-40B4-BE49-F238E27FC236}">
                <a16:creationId xmlns:a16="http://schemas.microsoft.com/office/drawing/2014/main" id="{64E118E4-2311-4DBB-8C1C-2CA5CE28C5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2888" y="3957638"/>
            <a:ext cx="2159000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ja-JP" altLang="en-US" sz="2800" b="1" dirty="0">
                <a:solidFill>
                  <a:srgbClr val="2B2E7C"/>
                </a:solidFill>
                <a:ea typeface="HG丸ｺﾞｼｯｸM-PRO" panose="020F0609000000000000" pitchFamily="49" charset="-128"/>
              </a:rPr>
              <a:t>会社使命</a:t>
            </a:r>
          </a:p>
        </p:txBody>
      </p:sp>
      <p:sp>
        <p:nvSpPr>
          <p:cNvPr id="22540" name="Rectangle 12">
            <a:extLst>
              <a:ext uri="{FF2B5EF4-FFF2-40B4-BE49-F238E27FC236}">
                <a16:creationId xmlns:a16="http://schemas.microsoft.com/office/drawing/2014/main" id="{C988A824-E499-4E79-8F89-99EA0C698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4172" y="4497389"/>
            <a:ext cx="7129463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ja-JP" altLang="en-US" sz="1600" dirty="0">
                <a:ea typeface="HG丸ｺﾞｼｯｸM-PRO" panose="020F0609000000000000" pitchFamily="49" charset="-128"/>
              </a:rPr>
              <a:t>私たちは、常に知識技術の向上に努め、顧客満足度</a:t>
            </a:r>
            <a:r>
              <a:rPr lang="en-US" altLang="ja-JP" sz="1600" dirty="0">
                <a:ea typeface="HG丸ｺﾞｼｯｸM-PRO" panose="020F0609000000000000" pitchFamily="49" charset="-128"/>
              </a:rPr>
              <a:t>100</a:t>
            </a:r>
            <a:r>
              <a:rPr lang="ja-JP" altLang="en-US" sz="1600" dirty="0">
                <a:ea typeface="HG丸ｺﾞｼｯｸM-PRO" panose="020F0609000000000000" pitchFamily="49" charset="-128"/>
              </a:rPr>
              <a:t>％を提供します。</a:t>
            </a:r>
          </a:p>
        </p:txBody>
      </p:sp>
      <p:sp>
        <p:nvSpPr>
          <p:cNvPr id="22541" name="Rectangle 13">
            <a:extLst>
              <a:ext uri="{FF2B5EF4-FFF2-40B4-BE49-F238E27FC236}">
                <a16:creationId xmlns:a16="http://schemas.microsoft.com/office/drawing/2014/main" id="{70762C11-36D5-4F42-BB81-E655B10344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4172" y="4856164"/>
            <a:ext cx="7022157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ja-JP" altLang="en-US" sz="1600" dirty="0">
                <a:ea typeface="HG丸ｺﾞｼｯｸM-PRO" panose="020F0609000000000000" pitchFamily="49" charset="-128"/>
              </a:rPr>
              <a:t>私たちは、常にお得意様との信頼を高め、成長</a:t>
            </a:r>
            <a:r>
              <a:rPr lang="en-US" altLang="ja-JP" sz="1600" dirty="0">
                <a:ea typeface="HG丸ｺﾞｼｯｸM-PRO" panose="020F0609000000000000" pitchFamily="49" charset="-128"/>
              </a:rPr>
              <a:t>100</a:t>
            </a:r>
            <a:r>
              <a:rPr lang="ja-JP" altLang="en-US" sz="1600" dirty="0">
                <a:ea typeface="HG丸ｺﾞｼｯｸM-PRO" panose="020F0609000000000000" pitchFamily="49" charset="-128"/>
              </a:rPr>
              <a:t>％を共有します。</a:t>
            </a:r>
          </a:p>
        </p:txBody>
      </p:sp>
      <p:sp>
        <p:nvSpPr>
          <p:cNvPr id="22542" name="Rectangle 14">
            <a:extLst>
              <a:ext uri="{FF2B5EF4-FFF2-40B4-BE49-F238E27FC236}">
                <a16:creationId xmlns:a16="http://schemas.microsoft.com/office/drawing/2014/main" id="{662980EC-5901-48A0-9B45-F00AF81433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501" y="5218114"/>
            <a:ext cx="777557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ja-JP" altLang="en-US" sz="1600" dirty="0">
                <a:ea typeface="HG丸ｺﾞｼｯｸM-PRO" panose="020F0609000000000000" pitchFamily="49" charset="-128"/>
              </a:rPr>
              <a:t>私たちは、常にコミュニケーションを深め、仲間意識</a:t>
            </a:r>
            <a:r>
              <a:rPr lang="en-US" altLang="ja-JP" sz="1600" dirty="0">
                <a:ea typeface="HG丸ｺﾞｼｯｸM-PRO" panose="020F0609000000000000" pitchFamily="49" charset="-128"/>
              </a:rPr>
              <a:t>100</a:t>
            </a:r>
            <a:r>
              <a:rPr lang="ja-JP" altLang="en-US" sz="1600" dirty="0">
                <a:ea typeface="HG丸ｺﾞｼｯｸM-PRO" panose="020F0609000000000000" pitchFamily="49" charset="-128"/>
              </a:rPr>
              <a:t>％の会社づくりをします。</a:t>
            </a:r>
          </a:p>
        </p:txBody>
      </p:sp>
      <p:sp>
        <p:nvSpPr>
          <p:cNvPr id="22543" name="Rectangle 15">
            <a:extLst>
              <a:ext uri="{FF2B5EF4-FFF2-40B4-BE49-F238E27FC236}">
                <a16:creationId xmlns:a16="http://schemas.microsoft.com/office/drawing/2014/main" id="{9C2C33CC-1F59-48B0-AB06-288891914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4171" y="5580064"/>
            <a:ext cx="7488238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ja-JP" altLang="en-US" sz="1600" dirty="0">
                <a:ea typeface="HG丸ｺﾞｼｯｸM-PRO" panose="020F0609000000000000" pitchFamily="49" charset="-128"/>
              </a:rPr>
              <a:t>私たちは、常に自然の恩恵を実感し、住みよい環境づくり</a:t>
            </a:r>
            <a:r>
              <a:rPr lang="en-US" altLang="ja-JP" sz="1600" dirty="0">
                <a:ea typeface="HG丸ｺﾞｼｯｸM-PRO" panose="020F0609000000000000" pitchFamily="49" charset="-128"/>
              </a:rPr>
              <a:t>100</a:t>
            </a:r>
            <a:r>
              <a:rPr lang="ja-JP" altLang="en-US" sz="1600" dirty="0">
                <a:ea typeface="HG丸ｺﾞｼｯｸM-PRO" panose="020F0609000000000000" pitchFamily="49" charset="-128"/>
              </a:rPr>
              <a:t>％を実現します。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547B1E47-54C9-2FB0-EB3D-F01E947BE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0000"/>
            <a:ext cx="12192000" cy="36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7B69074-4117-70E7-94FB-B0DE297B0B7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00" y="108000"/>
            <a:ext cx="2172003" cy="457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animBg="1"/>
      <p:bldP spid="22533" grpId="0"/>
      <p:bldP spid="22539" grpId="0"/>
      <p:bldP spid="22540" grpId="0"/>
      <p:bldP spid="22541" grpId="0"/>
      <p:bldP spid="22542" grpId="0"/>
      <p:bldP spid="225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4E62F5D8-DF97-CCBC-E43C-36717A1920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6240D160-1812-9EC4-D060-1162CDD0DA5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411" y="4290548"/>
            <a:ext cx="932769" cy="981541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A768C448-F45D-426A-99C3-C05A80CFFAF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844" y="3522296"/>
            <a:ext cx="975445" cy="95105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6735ABF1-5F9B-44FF-306F-1CDA4BF24DE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206" y="5300663"/>
            <a:ext cx="877900" cy="54868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D7215E4-396D-C0A3-E116-C5F811F115A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265" y="4868863"/>
            <a:ext cx="1383912" cy="152413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639FF0B-9DDD-5E89-F107-7BF284208C8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012" y="4941724"/>
            <a:ext cx="920576" cy="51820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FA866C6-77B8-BE4D-1672-1CDDD78053D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288" y="3284655"/>
            <a:ext cx="1950889" cy="1426588"/>
          </a:xfrm>
          <a:prstGeom prst="rect">
            <a:avLst/>
          </a:prstGeom>
        </p:spPr>
      </p:pic>
      <p:sp>
        <p:nvSpPr>
          <p:cNvPr id="33796" name="Rectangle 4">
            <a:extLst>
              <a:ext uri="{FF2B5EF4-FFF2-40B4-BE49-F238E27FC236}">
                <a16:creationId xmlns:a16="http://schemas.microsoft.com/office/drawing/2014/main" id="{2DA74B3B-B844-46DC-9453-C4B97F73A96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782888" y="1258888"/>
            <a:ext cx="2159000" cy="539750"/>
          </a:xfrm>
          <a:noFill/>
          <a:ln/>
        </p:spPr>
        <p:txBody>
          <a:bodyPr anchor="ctr"/>
          <a:lstStyle/>
          <a:p>
            <a:pPr algn="l"/>
            <a:r>
              <a:rPr lang="ja-JP" altLang="en-US" sz="2800" b="1" dirty="0">
                <a:solidFill>
                  <a:srgbClr val="2B2E7C"/>
                </a:solidFill>
                <a:ea typeface="HG丸ｺﾞｼｯｸM-PRO" panose="020F0609000000000000" pitchFamily="49" charset="-128"/>
              </a:rPr>
              <a:t>業　種</a:t>
            </a:r>
          </a:p>
        </p:txBody>
      </p:sp>
      <p:sp>
        <p:nvSpPr>
          <p:cNvPr id="33797" name="Rectangle 5">
            <a:extLst>
              <a:ext uri="{FF2B5EF4-FFF2-40B4-BE49-F238E27FC236}">
                <a16:creationId xmlns:a16="http://schemas.microsoft.com/office/drawing/2014/main" id="{54AE5E24-62E5-4EA5-895E-5982BF0BE3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2" y="1798639"/>
            <a:ext cx="8640959" cy="129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3600" dirty="0">
                <a:ea typeface="HG丸ｺﾞｼｯｸM-PRO" panose="020F0609000000000000" pitchFamily="49" charset="-128"/>
              </a:rPr>
              <a:t>管工機材、及び住宅設備機器の卸売業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24EB852-363C-4C5D-9FEC-33A450052D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175" y="4974795"/>
            <a:ext cx="1164038" cy="82391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ED81A12-CA1F-412B-9639-E1DD79D584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176" y="5553167"/>
            <a:ext cx="1153756" cy="700196"/>
          </a:xfrm>
          <a:prstGeom prst="rect">
            <a:avLst/>
          </a:prstGeom>
        </p:spPr>
      </p:pic>
      <p:sp>
        <p:nvSpPr>
          <p:cNvPr id="14" name="Rectangle 5">
            <a:extLst>
              <a:ext uri="{FF2B5EF4-FFF2-40B4-BE49-F238E27FC236}">
                <a16:creationId xmlns:a16="http://schemas.microsoft.com/office/drawing/2014/main" id="{D6E5A341-71E0-4077-8D21-E18CAD5DC3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4597" y="4645599"/>
            <a:ext cx="1852218" cy="360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1200" dirty="0">
                <a:ea typeface="HG丸ｺﾞｼｯｸM-PRO" panose="020F0609000000000000" pitchFamily="49" charset="-128"/>
              </a:rPr>
              <a:t>メーカー等</a:t>
            </a:r>
            <a:endParaRPr lang="ja-JP" altLang="en-US" sz="3600" dirty="0">
              <a:ea typeface="HG丸ｺﾞｼｯｸM-PRO" panose="020F0609000000000000" pitchFamily="49" charset="-128"/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705C3F61-D3D9-43FC-A51E-39717D5E8A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7888" y="6304628"/>
            <a:ext cx="1852218" cy="360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1200" dirty="0">
                <a:ea typeface="HG丸ｺﾞｼｯｸM-PRO" panose="020F0609000000000000" pitchFamily="49" charset="-128"/>
              </a:rPr>
              <a:t>中島管材鋼機</a:t>
            </a:r>
            <a:r>
              <a:rPr lang="en-US" altLang="ja-JP" sz="1200" dirty="0">
                <a:ea typeface="HG丸ｺﾞｼｯｸM-PRO" panose="020F0609000000000000" pitchFamily="49" charset="-128"/>
              </a:rPr>
              <a:t>(</a:t>
            </a:r>
            <a:r>
              <a:rPr lang="ja-JP" altLang="en-US" sz="1200" dirty="0">
                <a:ea typeface="HG丸ｺﾞｼｯｸM-PRO" panose="020F0609000000000000" pitchFamily="49" charset="-128"/>
              </a:rPr>
              <a:t>株</a:t>
            </a:r>
            <a:r>
              <a:rPr lang="en-US" altLang="ja-JP" sz="1200" dirty="0">
                <a:ea typeface="HG丸ｺﾞｼｯｸM-PRO" panose="020F0609000000000000" pitchFamily="49" charset="-128"/>
              </a:rPr>
              <a:t>)</a:t>
            </a:r>
            <a:endParaRPr lang="ja-JP" altLang="en-US" sz="3600" dirty="0">
              <a:ea typeface="HG丸ｺﾞｼｯｸM-PRO" panose="020F0609000000000000" pitchFamily="49" charset="-128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40E5043E-839B-4567-A221-FCED3E465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8537" y="4495359"/>
            <a:ext cx="1360285" cy="360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1200" dirty="0">
                <a:ea typeface="HG丸ｺﾞｼｯｸM-PRO" panose="020F0609000000000000" pitchFamily="49" charset="-128"/>
              </a:rPr>
              <a:t>現場など</a:t>
            </a:r>
            <a:endParaRPr lang="ja-JP" altLang="en-US" sz="3600" dirty="0">
              <a:ea typeface="HG丸ｺﾞｼｯｸM-PRO" panose="020F0609000000000000" pitchFamily="49" charset="-128"/>
            </a:endParaRP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1CED9FB1-505E-EF66-3BD0-4C6312D07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0000"/>
            <a:ext cx="12192000" cy="36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E864592-B057-C00E-54CA-3BE09B5BE1B7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00" y="108000"/>
            <a:ext cx="2172003" cy="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21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 animBg="1"/>
      <p:bldP spid="33797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F3BC2743-970D-B7CB-85DE-CFDFED264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796" name="Rectangle 4">
            <a:extLst>
              <a:ext uri="{FF2B5EF4-FFF2-40B4-BE49-F238E27FC236}">
                <a16:creationId xmlns:a16="http://schemas.microsoft.com/office/drawing/2014/main" id="{2DA74B3B-B844-46DC-9453-C4B97F73A96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782888" y="1258888"/>
            <a:ext cx="2159000" cy="539750"/>
          </a:xfrm>
          <a:noFill/>
          <a:ln/>
        </p:spPr>
        <p:txBody>
          <a:bodyPr anchor="ctr"/>
          <a:lstStyle/>
          <a:p>
            <a:pPr algn="l"/>
            <a:r>
              <a:rPr lang="ja-JP" altLang="en-US" sz="2800" b="1" dirty="0">
                <a:solidFill>
                  <a:srgbClr val="2B2E7C"/>
                </a:solidFill>
                <a:ea typeface="HG丸ｺﾞｼｯｸM-PRO" panose="020F0609000000000000" pitchFamily="49" charset="-128"/>
              </a:rPr>
              <a:t>業　種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7137A42-EC01-44C5-9C1B-2313A58CB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497" y="3254281"/>
            <a:ext cx="4638344" cy="3276154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D18DFE1-507A-4502-9076-8622A5C136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7794" y="3583942"/>
            <a:ext cx="4105910" cy="2616833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0FA0096A-0797-9738-FF2B-5A84F141C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2" y="1798639"/>
            <a:ext cx="8640959" cy="129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3600" dirty="0">
                <a:ea typeface="HG丸ｺﾞｼｯｸM-PRO" panose="020F0609000000000000" pitchFamily="49" charset="-128"/>
              </a:rPr>
              <a:t>管工機材、及び住宅設備機器の卸売業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FF4CDB5F-1CFE-9860-ED82-E91E80A9A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0000"/>
            <a:ext cx="12192000" cy="36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814A6C2-9225-E8C6-D819-3D5F2CC3453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00" y="108000"/>
            <a:ext cx="2172003" cy="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49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FE945-B755-9D27-D31C-DA79A2DEA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9775E28D-EB2B-A6DB-8015-B63D82CBC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64C2BCD-3406-F2B2-B127-CB0B6FA4B9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468" y="3095626"/>
            <a:ext cx="9577064" cy="3573735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sp>
        <p:nvSpPr>
          <p:cNvPr id="33796" name="Rectangle 4">
            <a:extLst>
              <a:ext uri="{FF2B5EF4-FFF2-40B4-BE49-F238E27FC236}">
                <a16:creationId xmlns:a16="http://schemas.microsoft.com/office/drawing/2014/main" id="{258B1203-BFCC-EE33-7920-AD8C2C6134A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782888" y="1258888"/>
            <a:ext cx="2159000" cy="539750"/>
          </a:xfrm>
          <a:noFill/>
          <a:ln/>
        </p:spPr>
        <p:txBody>
          <a:bodyPr anchor="ctr"/>
          <a:lstStyle/>
          <a:p>
            <a:pPr algn="l"/>
            <a:r>
              <a:rPr lang="ja-JP" altLang="en-US" sz="2800" b="1" dirty="0">
                <a:solidFill>
                  <a:srgbClr val="2B2E7C"/>
                </a:solidFill>
                <a:ea typeface="HG丸ｺﾞｼｯｸM-PRO" panose="020F0609000000000000" pitchFamily="49" charset="-128"/>
              </a:rPr>
              <a:t>業　種</a:t>
            </a:r>
          </a:p>
        </p:txBody>
      </p:sp>
      <p:sp>
        <p:nvSpPr>
          <p:cNvPr id="33837" name="Rectangle 45">
            <a:extLst>
              <a:ext uri="{FF2B5EF4-FFF2-40B4-BE49-F238E27FC236}">
                <a16:creationId xmlns:a16="http://schemas.microsoft.com/office/drawing/2014/main" id="{056BC85D-BBF3-5E5D-7AC0-C395A1C8D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4205" y="6059662"/>
            <a:ext cx="935037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en-US" altLang="ja-JP" sz="2000" dirty="0">
                <a:ea typeface="HG丸ｺﾞｼｯｸM-PRO" panose="020F0609000000000000" pitchFamily="49" charset="-128"/>
              </a:rPr>
              <a:t>, etc.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E4B4402-2C9F-7F08-3236-2BC9C4ADC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2" y="1798639"/>
            <a:ext cx="8640959" cy="129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3600" dirty="0">
                <a:ea typeface="HG丸ｺﾞｼｯｸM-PRO" panose="020F0609000000000000" pitchFamily="49" charset="-128"/>
              </a:rPr>
              <a:t>管工機材、及び住宅設備機器の卸売業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176CA0D-3609-1BE4-83A7-669F4A98261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157" y="3328819"/>
            <a:ext cx="1837578" cy="48963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E1F8F6E-8D17-94BE-2C73-2DD248AE0FB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374" y="3240259"/>
            <a:ext cx="666750" cy="66675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CA38E51-EDFF-E18A-AAB5-EC1C5B1537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699" y="3250927"/>
            <a:ext cx="609600" cy="64541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26143FE-3C11-F055-99C3-2D02A34DED8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000" y="3391728"/>
            <a:ext cx="2025071" cy="363812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3F0CD8B3-73C4-EDA5-B4A2-03E76F9178B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546" y="3392659"/>
            <a:ext cx="1809750" cy="36195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E1E6AB92-FB2A-C53A-0DE2-52E89828BC4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408" y="3414121"/>
            <a:ext cx="1247803" cy="319026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B60C1872-0232-CDD9-70D7-954ED281E93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418" y="4076591"/>
            <a:ext cx="1528572" cy="340043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AD55BEBF-4D70-7730-CC07-190139A99D64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70" y="4071596"/>
            <a:ext cx="908705" cy="350032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42834DAC-AAF2-D55A-7A06-F64BD0CDE887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648" y="4138662"/>
            <a:ext cx="1781175" cy="215900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ED1F0D4B-C9CA-E044-1D7A-01A34EE5DA10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939" y="4137955"/>
            <a:ext cx="1464019" cy="217315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C0B6A150-68C0-C21A-D65B-99BA2544147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844" y="4124454"/>
            <a:ext cx="1714500" cy="244316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42C2BF6D-FD50-776B-C67A-C57CFEC6FF5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198" y="4033279"/>
            <a:ext cx="1219048" cy="426667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FB489363-65BA-F2B4-681A-354EF06518A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784" y="4637814"/>
            <a:ext cx="1706880" cy="368046"/>
          </a:xfrm>
          <a:prstGeom prst="rect">
            <a:avLst/>
          </a:prstGeom>
        </p:spPr>
      </p:pic>
      <p:pic>
        <p:nvPicPr>
          <p:cNvPr id="33828" name="図 33827">
            <a:extLst>
              <a:ext uri="{FF2B5EF4-FFF2-40B4-BE49-F238E27FC236}">
                <a16:creationId xmlns:a16="http://schemas.microsoft.com/office/drawing/2014/main" id="{9F17E54F-B328-272A-F22E-D02177AB0C5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026" y="4688504"/>
            <a:ext cx="1962667" cy="266667"/>
          </a:xfrm>
          <a:prstGeom prst="rect">
            <a:avLst/>
          </a:prstGeom>
        </p:spPr>
      </p:pic>
      <p:pic>
        <p:nvPicPr>
          <p:cNvPr id="33839" name="図 33838">
            <a:extLst>
              <a:ext uri="{FF2B5EF4-FFF2-40B4-BE49-F238E27FC236}">
                <a16:creationId xmlns:a16="http://schemas.microsoft.com/office/drawing/2014/main" id="{B0F73393-810F-3DB9-07B8-BD30EDA2961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373" y="4653530"/>
            <a:ext cx="1463040" cy="336614"/>
          </a:xfrm>
          <a:prstGeom prst="rect">
            <a:avLst/>
          </a:prstGeom>
        </p:spPr>
      </p:pic>
      <p:pic>
        <p:nvPicPr>
          <p:cNvPr id="33841" name="図 33840">
            <a:extLst>
              <a:ext uri="{FF2B5EF4-FFF2-40B4-BE49-F238E27FC236}">
                <a16:creationId xmlns:a16="http://schemas.microsoft.com/office/drawing/2014/main" id="{19A2A7BF-5B1D-7C80-7268-7D362D04FFF2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775" y="4442504"/>
            <a:ext cx="1447895" cy="758666"/>
          </a:xfrm>
          <a:prstGeom prst="rect">
            <a:avLst/>
          </a:prstGeom>
        </p:spPr>
      </p:pic>
      <p:pic>
        <p:nvPicPr>
          <p:cNvPr id="33843" name="図 33842">
            <a:extLst>
              <a:ext uri="{FF2B5EF4-FFF2-40B4-BE49-F238E27FC236}">
                <a16:creationId xmlns:a16="http://schemas.microsoft.com/office/drawing/2014/main" id="{AE586A9B-6F0D-7E1A-BFF0-309DA579779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303" y="5342036"/>
            <a:ext cx="1706880" cy="350711"/>
          </a:xfrm>
          <a:prstGeom prst="rect">
            <a:avLst/>
          </a:prstGeom>
        </p:spPr>
      </p:pic>
      <p:pic>
        <p:nvPicPr>
          <p:cNvPr id="33845" name="図 33844">
            <a:extLst>
              <a:ext uri="{FF2B5EF4-FFF2-40B4-BE49-F238E27FC236}">
                <a16:creationId xmlns:a16="http://schemas.microsoft.com/office/drawing/2014/main" id="{0F1BCDC5-35B2-6C92-C02C-6E5B45D7037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462" y="5381041"/>
            <a:ext cx="1706880" cy="272701"/>
          </a:xfrm>
          <a:prstGeom prst="rect">
            <a:avLst/>
          </a:prstGeom>
        </p:spPr>
      </p:pic>
      <p:pic>
        <p:nvPicPr>
          <p:cNvPr id="33847" name="図 33846">
            <a:extLst>
              <a:ext uri="{FF2B5EF4-FFF2-40B4-BE49-F238E27FC236}">
                <a16:creationId xmlns:a16="http://schemas.microsoft.com/office/drawing/2014/main" id="{DD00EA2E-8FE4-BBE4-75DA-C546B891EDB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650" y="5336797"/>
            <a:ext cx="1463040" cy="361188"/>
          </a:xfrm>
          <a:prstGeom prst="rect">
            <a:avLst/>
          </a:prstGeom>
        </p:spPr>
      </p:pic>
      <p:pic>
        <p:nvPicPr>
          <p:cNvPr id="33849" name="図 33848">
            <a:extLst>
              <a:ext uri="{FF2B5EF4-FFF2-40B4-BE49-F238E27FC236}">
                <a16:creationId xmlns:a16="http://schemas.microsoft.com/office/drawing/2014/main" id="{2D603A89-A596-10EF-E72C-98078F1A658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747" y="5396995"/>
            <a:ext cx="1950720" cy="240792"/>
          </a:xfrm>
          <a:prstGeom prst="rect">
            <a:avLst/>
          </a:prstGeom>
        </p:spPr>
      </p:pic>
      <p:pic>
        <p:nvPicPr>
          <p:cNvPr id="33851" name="図 33850">
            <a:extLst>
              <a:ext uri="{FF2B5EF4-FFF2-40B4-BE49-F238E27FC236}">
                <a16:creationId xmlns:a16="http://schemas.microsoft.com/office/drawing/2014/main" id="{13760B8F-FC18-73BE-06D3-A744819CFA98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892" y="5343084"/>
            <a:ext cx="1720215" cy="348615"/>
          </a:xfrm>
          <a:prstGeom prst="rect">
            <a:avLst/>
          </a:prstGeom>
        </p:spPr>
      </p:pic>
      <p:pic>
        <p:nvPicPr>
          <p:cNvPr id="33853" name="図 33852">
            <a:extLst>
              <a:ext uri="{FF2B5EF4-FFF2-40B4-BE49-F238E27FC236}">
                <a16:creationId xmlns:a16="http://schemas.microsoft.com/office/drawing/2014/main" id="{F1AB6E1B-0D87-45E5-1549-EED54F74BEE5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237" y="5898047"/>
            <a:ext cx="1173955" cy="566014"/>
          </a:xfrm>
          <a:prstGeom prst="rect">
            <a:avLst/>
          </a:prstGeom>
        </p:spPr>
      </p:pic>
      <p:pic>
        <p:nvPicPr>
          <p:cNvPr id="33855" name="図 33854">
            <a:extLst>
              <a:ext uri="{FF2B5EF4-FFF2-40B4-BE49-F238E27FC236}">
                <a16:creationId xmlns:a16="http://schemas.microsoft.com/office/drawing/2014/main" id="{7A7D55A0-6B08-67FA-894E-B9E7B939EB6C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961" y="5923308"/>
            <a:ext cx="1463040" cy="515493"/>
          </a:xfrm>
          <a:prstGeom prst="rect">
            <a:avLst/>
          </a:prstGeom>
        </p:spPr>
      </p:pic>
      <p:pic>
        <p:nvPicPr>
          <p:cNvPr id="33793" name="図 33792">
            <a:extLst>
              <a:ext uri="{FF2B5EF4-FFF2-40B4-BE49-F238E27FC236}">
                <a16:creationId xmlns:a16="http://schemas.microsoft.com/office/drawing/2014/main" id="{15DD41D3-347A-53EE-5613-998F5896434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971" y="5954454"/>
            <a:ext cx="1485900" cy="453200"/>
          </a:xfrm>
          <a:prstGeom prst="rect">
            <a:avLst/>
          </a:prstGeom>
        </p:spPr>
      </p:pic>
      <p:pic>
        <p:nvPicPr>
          <p:cNvPr id="33797" name="図 33796">
            <a:extLst>
              <a:ext uri="{FF2B5EF4-FFF2-40B4-BE49-F238E27FC236}">
                <a16:creationId xmlns:a16="http://schemas.microsoft.com/office/drawing/2014/main" id="{5D109DE6-41B3-FBE1-17DC-6EFF5774380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643" y="5923022"/>
            <a:ext cx="1463040" cy="516065"/>
          </a:xfrm>
          <a:prstGeom prst="rect">
            <a:avLst/>
          </a:prstGeom>
        </p:spPr>
      </p:pic>
      <p:pic>
        <p:nvPicPr>
          <p:cNvPr id="33801" name="図 33800">
            <a:extLst>
              <a:ext uri="{FF2B5EF4-FFF2-40B4-BE49-F238E27FC236}">
                <a16:creationId xmlns:a16="http://schemas.microsoft.com/office/drawing/2014/main" id="{958A57C9-13ED-3082-660D-4F04B744E7E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535" y="6009033"/>
            <a:ext cx="1365504" cy="344043"/>
          </a:xfrm>
          <a:prstGeom prst="rect">
            <a:avLst/>
          </a:prstGeom>
        </p:spPr>
      </p:pic>
      <p:pic>
        <p:nvPicPr>
          <p:cNvPr id="33803" name="図 33802">
            <a:extLst>
              <a:ext uri="{FF2B5EF4-FFF2-40B4-BE49-F238E27FC236}">
                <a16:creationId xmlns:a16="http://schemas.microsoft.com/office/drawing/2014/main" id="{2B1F9AC7-72F1-5FC7-A738-32FD02BA0018}"/>
              </a:ext>
            </a:extLst>
          </p:cNvPr>
          <p:cNvPicPr>
            <a:picLocks noChangeAspect="1"/>
          </p:cNvPicPr>
          <p:nvPr/>
        </p:nvPicPr>
        <p:blipFill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509" y="4662103"/>
            <a:ext cx="2030730" cy="319469"/>
          </a:xfrm>
          <a:prstGeom prst="rect">
            <a:avLst/>
          </a:prstGeom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D522E694-185E-1EF0-F07B-FE07E7434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0000"/>
            <a:ext cx="12192000" cy="36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4EC15E6-A504-822C-EECA-593146B5CBC2}"/>
              </a:ext>
            </a:extLst>
          </p:cNvPr>
          <p:cNvPicPr>
            <a:picLocks noChangeAspect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00" y="108000"/>
            <a:ext cx="2172003" cy="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80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3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3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3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3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3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3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3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3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3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3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3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849264A3-4CD1-A206-E801-7D0E597894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556" name="Rectangle 4">
            <a:extLst>
              <a:ext uri="{FF2B5EF4-FFF2-40B4-BE49-F238E27FC236}">
                <a16:creationId xmlns:a16="http://schemas.microsoft.com/office/drawing/2014/main" id="{DCC4F2B6-A1B4-4C65-BD97-F9996DBB8A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7200">
                <a:ea typeface="HG丸ｺﾞｼｯｸM-PRO" panose="020F0609000000000000" pitchFamily="49" charset="-128"/>
              </a:rPr>
              <a:t>【 </a:t>
            </a:r>
            <a:r>
              <a:rPr lang="ja-JP" altLang="en-US" sz="7200">
                <a:ea typeface="HG丸ｺﾞｼｯｸM-PRO" panose="020F0609000000000000" pitchFamily="49" charset="-128"/>
              </a:rPr>
              <a:t>商 品 案 内 </a:t>
            </a:r>
            <a:r>
              <a:rPr lang="en-US" altLang="ja-JP" sz="7200">
                <a:ea typeface="HG丸ｺﾞｼｯｸM-PRO" panose="020F0609000000000000" pitchFamily="49" charset="-128"/>
              </a:rPr>
              <a:t>】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9218B98E-94B0-5471-40F8-3DABD4E4F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0000"/>
            <a:ext cx="12192000" cy="36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CEA573C-E106-61E4-70B6-A77796A847F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00" y="108000"/>
            <a:ext cx="2172003" cy="457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4F8A6FF2-31EB-8855-99ED-CE65F7B13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580" name="Rectangle 4">
            <a:extLst>
              <a:ext uri="{FF2B5EF4-FFF2-40B4-BE49-F238E27FC236}">
                <a16:creationId xmlns:a16="http://schemas.microsoft.com/office/drawing/2014/main" id="{6877D24F-C9E8-44AD-A245-8F647743CEE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782888" y="1258888"/>
            <a:ext cx="2159000" cy="539750"/>
          </a:xfrm>
          <a:noFill/>
          <a:ln/>
        </p:spPr>
        <p:txBody>
          <a:bodyPr anchor="ctr"/>
          <a:lstStyle/>
          <a:p>
            <a:pPr algn="l"/>
            <a:r>
              <a:rPr lang="ja-JP" altLang="en-US" sz="2800" b="1" dirty="0">
                <a:solidFill>
                  <a:srgbClr val="2B2E7C"/>
                </a:solidFill>
                <a:ea typeface="HG丸ｺﾞｼｯｸM-PRO" panose="020F0609000000000000" pitchFamily="49" charset="-128"/>
              </a:rPr>
              <a:t>管 材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493E984-78A3-49F1-B8D1-597745199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560" y="1988840"/>
            <a:ext cx="5472608" cy="2109922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17" name="Rectangle 5">
            <a:extLst>
              <a:ext uri="{FF2B5EF4-FFF2-40B4-BE49-F238E27FC236}">
                <a16:creationId xmlns:a16="http://schemas.microsoft.com/office/drawing/2014/main" id="{CA6CB412-EDCA-4B9D-BEC4-81605C3DC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7648" y="4098763"/>
            <a:ext cx="191624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2400" dirty="0">
                <a:ea typeface="HG丸ｺﾞｼｯｸM-PRO" panose="020F0609000000000000" pitchFamily="49" charset="-128"/>
              </a:rPr>
              <a:t>塩ビパイプ</a:t>
            </a:r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D1A0B631-C485-48E4-A711-66BDD60E0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1640" y="6100425"/>
            <a:ext cx="180020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2400" dirty="0">
                <a:ea typeface="HG丸ｺﾞｼｯｸM-PRO" panose="020F0609000000000000" pitchFamily="49" charset="-128"/>
              </a:rPr>
              <a:t>塩ビ継手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55A513D1-EADD-4626-A8ED-F14178177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216" y="3589902"/>
            <a:ext cx="3319048" cy="2509524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1787E0E4-AAEE-90A2-365D-1C518F1037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0000"/>
            <a:ext cx="12192000" cy="36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0EC80A2-6A66-2000-8923-0FFCB130672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00" y="108000"/>
            <a:ext cx="2172003" cy="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69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animBg="1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4F41036-B2A5-3B31-4CA3-F0C494516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580" name="Rectangle 4">
            <a:extLst>
              <a:ext uri="{FF2B5EF4-FFF2-40B4-BE49-F238E27FC236}">
                <a16:creationId xmlns:a16="http://schemas.microsoft.com/office/drawing/2014/main" id="{6877D24F-C9E8-44AD-A245-8F647743CEE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782888" y="1258888"/>
            <a:ext cx="2159000" cy="539750"/>
          </a:xfrm>
          <a:noFill/>
          <a:ln/>
        </p:spPr>
        <p:txBody>
          <a:bodyPr anchor="ctr"/>
          <a:lstStyle/>
          <a:p>
            <a:pPr algn="l"/>
            <a:r>
              <a:rPr lang="ja-JP" altLang="en-US" sz="2800" b="1" dirty="0">
                <a:solidFill>
                  <a:srgbClr val="2B2E7C"/>
                </a:solidFill>
                <a:ea typeface="HG丸ｺﾞｼｯｸM-PRO" panose="020F0609000000000000" pitchFamily="49" charset="-128"/>
              </a:rPr>
              <a:t>管 材</a:t>
            </a: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CA6CB412-EDCA-4B9D-BEC4-81605C3DC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1011" y="3689333"/>
            <a:ext cx="191624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2400" dirty="0">
                <a:ea typeface="HG丸ｺﾞｼｯｸM-PRO" panose="020F0609000000000000" pitchFamily="49" charset="-128"/>
              </a:rPr>
              <a:t>鋼管</a:t>
            </a:r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D1A0B631-C485-48E4-A711-66BDD60E0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2410" y="3953200"/>
            <a:ext cx="180020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2400" dirty="0">
                <a:ea typeface="HG丸ｺﾞｼｯｸM-PRO" panose="020F0609000000000000" pitchFamily="49" charset="-128"/>
              </a:rPr>
              <a:t>銅管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7D67F8B5-2622-4ECC-A540-5842654A4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218" y="2111552"/>
            <a:ext cx="3668341" cy="1577781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9841A49E-8F4F-479F-B567-1BB7763FD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5463" y="1893513"/>
            <a:ext cx="2734097" cy="2059686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9DECBCE6-934E-4502-942A-71798FE242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5840" y="3871634"/>
            <a:ext cx="2678870" cy="2104825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27" name="Rectangle 5">
            <a:extLst>
              <a:ext uri="{FF2B5EF4-FFF2-40B4-BE49-F238E27FC236}">
                <a16:creationId xmlns:a16="http://schemas.microsoft.com/office/drawing/2014/main" id="{AEAB1176-3AD6-4878-8C4A-D1E36255E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7267" y="6003925"/>
            <a:ext cx="3276017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2400" dirty="0">
                <a:ea typeface="HG丸ｺﾞｼｯｸM-PRO" panose="020F0609000000000000" pitchFamily="49" charset="-128"/>
              </a:rPr>
              <a:t>架橋ポリエチレン管</a:t>
            </a:r>
            <a:endParaRPr lang="en-US" altLang="ja-JP" sz="2400" dirty="0">
              <a:ea typeface="HG丸ｺﾞｼｯｸM-PRO" panose="020F0609000000000000" pitchFamily="49" charset="-128"/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82996812-D5C2-981F-D0E5-E223B45CC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0000"/>
            <a:ext cx="12192000" cy="36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37DDA9B-54F2-E8C7-B0F6-C139EB50605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00" y="108000"/>
            <a:ext cx="2172003" cy="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4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24CD6C73-34E7-F79E-4F9A-40E0D67F4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580" name="Rectangle 4">
            <a:extLst>
              <a:ext uri="{FF2B5EF4-FFF2-40B4-BE49-F238E27FC236}">
                <a16:creationId xmlns:a16="http://schemas.microsoft.com/office/drawing/2014/main" id="{6877D24F-C9E8-44AD-A245-8F647743CEE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782888" y="1258888"/>
            <a:ext cx="2159000" cy="539750"/>
          </a:xfrm>
          <a:noFill/>
          <a:ln/>
        </p:spPr>
        <p:txBody>
          <a:bodyPr anchor="ctr"/>
          <a:lstStyle/>
          <a:p>
            <a:pPr algn="l"/>
            <a:r>
              <a:rPr lang="ja-JP" altLang="en-US" sz="2800" b="1" dirty="0">
                <a:solidFill>
                  <a:srgbClr val="2B2E7C"/>
                </a:solidFill>
                <a:ea typeface="HG丸ｺﾞｼｯｸM-PRO" panose="020F0609000000000000" pitchFamily="49" charset="-128"/>
              </a:rPr>
              <a:t>管 材</a:t>
            </a: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CA6CB412-EDCA-4B9D-BEC4-81605C3DC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6032" y="4975072"/>
            <a:ext cx="191624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2400" dirty="0">
                <a:ea typeface="HG丸ｺﾞｼｯｸM-PRO" panose="020F0609000000000000" pitchFamily="49" charset="-128"/>
              </a:rPr>
              <a:t>バルブ類</a:t>
            </a:r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D1A0B631-C485-48E4-A711-66BDD60E0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4487" y="3282893"/>
            <a:ext cx="180020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2400" dirty="0">
                <a:ea typeface="HG丸ｺﾞｼｯｸM-PRO" panose="020F0609000000000000" pitchFamily="49" charset="-128"/>
              </a:rPr>
              <a:t>支持金物</a:t>
            </a:r>
          </a:p>
        </p:txBody>
      </p:sp>
      <p:sp>
        <p:nvSpPr>
          <p:cNvPr id="27" name="Rectangle 5">
            <a:extLst>
              <a:ext uri="{FF2B5EF4-FFF2-40B4-BE49-F238E27FC236}">
                <a16:creationId xmlns:a16="http://schemas.microsoft.com/office/drawing/2014/main" id="{AEAB1176-3AD6-4878-8C4A-D1E36255E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6580" y="5977026"/>
            <a:ext cx="3276017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2400" dirty="0">
                <a:ea typeface="HG丸ｺﾞｼｯｸM-PRO" panose="020F0609000000000000" pitchFamily="49" charset="-128"/>
              </a:rPr>
              <a:t>止水栓</a:t>
            </a:r>
            <a:endParaRPr lang="en-US" altLang="ja-JP" sz="2400" dirty="0">
              <a:ea typeface="HG丸ｺﾞｼｯｸM-PRO" panose="020F0609000000000000" pitchFamily="49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D4DE542-F8FC-452D-809D-44AE71E11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994" y="2524163"/>
            <a:ext cx="3038316" cy="2450908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48ACF1F-2874-4D3D-BF1F-226C82B7A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1403" y="4004229"/>
            <a:ext cx="3466371" cy="1972797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CDD924F-0FB9-4507-8494-869E219194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6395" y="978636"/>
            <a:ext cx="3456384" cy="2304256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0E8ADBA4-481C-3528-648E-F379C0D56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0000"/>
            <a:ext cx="12192000" cy="36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905B0A1-A06A-3C56-41CA-63EB104E83C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00" y="108000"/>
            <a:ext cx="2172003" cy="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1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9396C9A5-2FB1-D973-0F8E-D3A903771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580" name="Rectangle 4">
            <a:extLst>
              <a:ext uri="{FF2B5EF4-FFF2-40B4-BE49-F238E27FC236}">
                <a16:creationId xmlns:a16="http://schemas.microsoft.com/office/drawing/2014/main" id="{6877D24F-C9E8-44AD-A245-8F647743CEE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782888" y="1258888"/>
            <a:ext cx="2159000" cy="539750"/>
          </a:xfrm>
          <a:noFill/>
          <a:ln/>
        </p:spPr>
        <p:txBody>
          <a:bodyPr anchor="ctr"/>
          <a:lstStyle/>
          <a:p>
            <a:pPr algn="l"/>
            <a:r>
              <a:rPr lang="ja-JP" altLang="en-US" sz="2800" b="1" dirty="0">
                <a:solidFill>
                  <a:srgbClr val="2B2E7C"/>
                </a:solidFill>
                <a:ea typeface="HG丸ｺﾞｼｯｸM-PRO" panose="020F0609000000000000" pitchFamily="49" charset="-128"/>
              </a:rPr>
              <a:t>管 材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7E487D4-E8DD-4045-A7DC-4E6A1B0AA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056" y="1988840"/>
            <a:ext cx="8135888" cy="4519938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4EDAC616-B92D-A7FA-7D2D-CFFE6B97F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0000"/>
            <a:ext cx="12192000" cy="36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99C313D-36F8-F56B-C62D-397CDA25169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00" y="108000"/>
            <a:ext cx="2172003" cy="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0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FA16771C-DF80-0938-915E-43A3BE885F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580" name="Rectangle 4">
            <a:extLst>
              <a:ext uri="{FF2B5EF4-FFF2-40B4-BE49-F238E27FC236}">
                <a16:creationId xmlns:a16="http://schemas.microsoft.com/office/drawing/2014/main" id="{6877D24F-C9E8-44AD-A245-8F647743CEE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782888" y="1258888"/>
            <a:ext cx="2159000" cy="539750"/>
          </a:xfrm>
          <a:noFill/>
          <a:ln/>
        </p:spPr>
        <p:txBody>
          <a:bodyPr anchor="ctr"/>
          <a:lstStyle/>
          <a:p>
            <a:pPr algn="l"/>
            <a:r>
              <a:rPr lang="ja-JP" altLang="en-US" sz="2800" b="1" dirty="0">
                <a:solidFill>
                  <a:srgbClr val="2B2E7C"/>
                </a:solidFill>
                <a:ea typeface="HG丸ｺﾞｼｯｸM-PRO" panose="020F0609000000000000" pitchFamily="49" charset="-128"/>
              </a:rPr>
              <a:t>管 材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C773A90-6235-44CA-8710-894C261EE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176" y="1988841"/>
            <a:ext cx="7343648" cy="4482207"/>
          </a:xfrm>
          <a:prstGeom prst="rect">
            <a:avLst/>
          </a:prstGeom>
          <a:ln w="38100">
            <a:solidFill>
              <a:srgbClr val="002060"/>
            </a:solidFill>
            <a:miter lim="800000"/>
          </a:ln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2B690038-409C-4433-5DC2-A95939304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0000"/>
            <a:ext cx="12192000" cy="36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2EFADCF-3B6C-FDF4-8026-85F45CC3888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00" y="108000"/>
            <a:ext cx="2172003" cy="457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0786132-C8D1-8386-8686-E109CFD99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148" name="Rectangle 4">
            <a:extLst>
              <a:ext uri="{FF2B5EF4-FFF2-40B4-BE49-F238E27FC236}">
                <a16:creationId xmlns:a16="http://schemas.microsoft.com/office/drawing/2014/main" id="{F09CFEF4-48F1-4D73-86C8-A25CCFA0E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7200" dirty="0">
                <a:ea typeface="HG丸ｺﾞｼｯｸM-PRO" panose="020F0609000000000000" pitchFamily="49" charset="-128"/>
              </a:rPr>
              <a:t>【 </a:t>
            </a:r>
            <a:r>
              <a:rPr lang="ja-JP" altLang="en-US" sz="7200" dirty="0">
                <a:ea typeface="HG丸ｺﾞｼｯｸM-PRO" panose="020F0609000000000000" pitchFamily="49" charset="-128"/>
              </a:rPr>
              <a:t>会 社 案 内 </a:t>
            </a:r>
            <a:r>
              <a:rPr lang="en-US" altLang="ja-JP" sz="7200" dirty="0">
                <a:ea typeface="HG丸ｺﾞｼｯｸM-PRO" panose="020F0609000000000000" pitchFamily="49" charset="-128"/>
              </a:rPr>
              <a:t>】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AD50E5AE-5319-781E-BDDD-85BEBB3493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0000"/>
            <a:ext cx="12192000" cy="36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37BF174-2FDC-1167-E3F4-A0B3996C7DE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00" y="108000"/>
            <a:ext cx="2172003" cy="457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49E60-4A07-D83E-1334-E558AB952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B982137F-46AE-C7B5-A26A-338D30B9B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580" name="Rectangle 4">
            <a:extLst>
              <a:ext uri="{FF2B5EF4-FFF2-40B4-BE49-F238E27FC236}">
                <a16:creationId xmlns:a16="http://schemas.microsoft.com/office/drawing/2014/main" id="{CB458E1F-E351-DA34-0F16-9B646CBEFFA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782888" y="1258888"/>
            <a:ext cx="2159000" cy="539750"/>
          </a:xfrm>
          <a:noFill/>
          <a:ln/>
        </p:spPr>
        <p:txBody>
          <a:bodyPr anchor="ctr"/>
          <a:lstStyle/>
          <a:p>
            <a:pPr algn="l"/>
            <a:r>
              <a:rPr lang="ja-JP" altLang="en-US" sz="2800" b="1" dirty="0">
                <a:solidFill>
                  <a:srgbClr val="2B2E7C"/>
                </a:solidFill>
                <a:ea typeface="HG丸ｺﾞｼｯｸM-PRO" panose="020F0609000000000000" pitchFamily="49" charset="-128"/>
              </a:rPr>
              <a:t>管 材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D269843-301D-F3FA-8F68-A4B8C8E2E5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2276872"/>
            <a:ext cx="5257800" cy="2960370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265D5CD-F725-2AFE-2E08-864C636566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440" y="2697242"/>
            <a:ext cx="2540000" cy="2540000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7C4C3715-01DD-D555-D5C4-0F2A461C8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6340" y="5396997"/>
            <a:ext cx="191624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2400" dirty="0">
                <a:ea typeface="HG丸ｺﾞｼｯｸM-PRO" panose="020F0609000000000000" pitchFamily="49" charset="-128"/>
              </a:rPr>
              <a:t>鋳鉄管</a:t>
            </a: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2FD3343B-169A-E8DD-2F1B-B098E524E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6440" y="5396997"/>
            <a:ext cx="254000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2400" dirty="0">
                <a:ea typeface="HG丸ｺﾞｼｯｸM-PRO" panose="020F0609000000000000" pitchFamily="49" charset="-128"/>
              </a:rPr>
              <a:t>水道メーター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32670723-D753-C4D2-E489-D1FBB5F0D7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0000"/>
            <a:ext cx="12192000" cy="36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18F5A45-6D06-5F21-525D-F9620CD8C3A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00" y="108000"/>
            <a:ext cx="2172003" cy="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72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9C531-D97C-B855-82B9-396FD62D7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D2EC9B59-70C3-AA70-1767-32570D6D3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580" name="Rectangle 4">
            <a:extLst>
              <a:ext uri="{FF2B5EF4-FFF2-40B4-BE49-F238E27FC236}">
                <a16:creationId xmlns:a16="http://schemas.microsoft.com/office/drawing/2014/main" id="{B6F7C18C-5DF5-6E29-EA24-206420DCB3B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782888" y="1258888"/>
            <a:ext cx="2159000" cy="539750"/>
          </a:xfrm>
          <a:noFill/>
          <a:ln/>
        </p:spPr>
        <p:txBody>
          <a:bodyPr anchor="ctr"/>
          <a:lstStyle/>
          <a:p>
            <a:pPr algn="l"/>
            <a:r>
              <a:rPr lang="ja-JP" altLang="en-US" sz="2800" b="1" dirty="0">
                <a:solidFill>
                  <a:srgbClr val="2B2E7C"/>
                </a:solidFill>
                <a:ea typeface="HG丸ｺﾞｼｯｸM-PRO" panose="020F0609000000000000" pitchFamily="49" charset="-128"/>
              </a:rPr>
              <a:t>管 材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8F347AA-94B2-9B9E-1DEF-55BE4C4BEF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840" y="1922132"/>
            <a:ext cx="6370320" cy="4023360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BE3AD9FC-856B-0CC9-F423-E21EE354B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7880" y="6003925"/>
            <a:ext cx="191624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2400" dirty="0">
                <a:ea typeface="HG丸ｺﾞｼｯｸM-PRO" panose="020F0609000000000000" pitchFamily="49" charset="-128"/>
              </a:rPr>
              <a:t>融雪装置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1B7D475D-EB49-EA6A-CC32-2DA00DE79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0000"/>
            <a:ext cx="12192000" cy="36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B9713F3-FD36-D6AF-771B-1FDBD111234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00" y="108000"/>
            <a:ext cx="2172003" cy="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31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D17C693B-0336-A5BC-54E9-BC35F8E17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605" name="Rectangle 5">
            <a:extLst>
              <a:ext uri="{FF2B5EF4-FFF2-40B4-BE49-F238E27FC236}">
                <a16:creationId xmlns:a16="http://schemas.microsoft.com/office/drawing/2014/main" id="{80987898-C213-4834-9743-B1C38F9F9BA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782888" y="1258888"/>
            <a:ext cx="2159000" cy="539750"/>
          </a:xfrm>
          <a:noFill/>
          <a:ln/>
        </p:spPr>
        <p:txBody>
          <a:bodyPr anchor="ctr"/>
          <a:lstStyle/>
          <a:p>
            <a:pPr algn="l"/>
            <a:r>
              <a:rPr lang="ja-JP" altLang="en-US" sz="2800" b="1" dirty="0">
                <a:solidFill>
                  <a:srgbClr val="2B2E7C"/>
                </a:solidFill>
                <a:ea typeface="HG丸ｺﾞｼｯｸM-PRO" panose="020F0609000000000000" pitchFamily="49" charset="-128"/>
              </a:rPr>
              <a:t>住宅設備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C219AF4-28B1-46E6-82AF-5291F3441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536" y="2400302"/>
            <a:ext cx="4104456" cy="3078343"/>
          </a:xfrm>
          <a:prstGeom prst="rect">
            <a:avLst/>
          </a:prstGeom>
          <a:ln w="38100">
            <a:solidFill>
              <a:srgbClr val="002060"/>
            </a:solidFill>
            <a:miter lim="800000"/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D4C6312-C9E8-4CB1-98EF-90F63ADBF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8148" y="1056346"/>
            <a:ext cx="3232742" cy="4745309"/>
          </a:xfrm>
          <a:prstGeom prst="rect">
            <a:avLst/>
          </a:prstGeom>
          <a:ln w="38100">
            <a:solidFill>
              <a:srgbClr val="002060"/>
            </a:solidFill>
            <a:miter lim="800000"/>
          </a:ln>
        </p:spPr>
      </p:pic>
      <p:sp>
        <p:nvSpPr>
          <p:cNvPr id="13" name="Rectangle 5">
            <a:extLst>
              <a:ext uri="{FF2B5EF4-FFF2-40B4-BE49-F238E27FC236}">
                <a16:creationId xmlns:a16="http://schemas.microsoft.com/office/drawing/2014/main" id="{667B34C8-A58E-4997-865C-A75D74F24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4268" y="5478645"/>
            <a:ext cx="191624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2400" dirty="0">
                <a:ea typeface="HG丸ｺﾞｼｯｸM-PRO" panose="020F0609000000000000" pitchFamily="49" charset="-128"/>
              </a:rPr>
              <a:t>トイレ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1830D748-502A-429E-B18F-669A1EE76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0403" y="5802002"/>
            <a:ext cx="2088232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2400" dirty="0">
                <a:ea typeface="HG丸ｺﾞｼｯｸM-PRO" panose="020F0609000000000000" pitchFamily="49" charset="-128"/>
              </a:rPr>
              <a:t>洗面化粧台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30013811-10B0-E4A4-C530-FA889D069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0000"/>
            <a:ext cx="12192000" cy="36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90344E0-44C1-BA71-B5C3-0B67D59FC2D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00" y="108000"/>
            <a:ext cx="2172003" cy="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24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5" grpId="0" animBg="1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50EABFEC-A5B5-CDC1-08B8-48CAE22ED2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605" name="Rectangle 5">
            <a:extLst>
              <a:ext uri="{FF2B5EF4-FFF2-40B4-BE49-F238E27FC236}">
                <a16:creationId xmlns:a16="http://schemas.microsoft.com/office/drawing/2014/main" id="{80987898-C213-4834-9743-B1C38F9F9BA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782888" y="1258888"/>
            <a:ext cx="2159000" cy="539750"/>
          </a:xfrm>
          <a:noFill/>
          <a:ln/>
        </p:spPr>
        <p:txBody>
          <a:bodyPr anchor="ctr"/>
          <a:lstStyle/>
          <a:p>
            <a:pPr algn="l"/>
            <a:r>
              <a:rPr lang="ja-JP" altLang="en-US" sz="2800" b="1" dirty="0">
                <a:solidFill>
                  <a:srgbClr val="2B2E7C"/>
                </a:solidFill>
                <a:ea typeface="HG丸ｺﾞｼｯｸM-PRO" panose="020F0609000000000000" pitchFamily="49" charset="-128"/>
              </a:rPr>
              <a:t>住宅設備</a:t>
            </a: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667B34C8-A58E-4997-865C-A75D74F24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4268" y="5283696"/>
            <a:ext cx="191624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2400" dirty="0">
                <a:ea typeface="HG丸ｺﾞｼｯｸM-PRO" panose="020F0609000000000000" pitchFamily="49" charset="-128"/>
              </a:rPr>
              <a:t>キッチン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1830D748-502A-429E-B18F-669A1EE76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2148" y="5283695"/>
            <a:ext cx="2163554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2400" dirty="0">
                <a:ea typeface="HG丸ｺﾞｼｯｸM-PRO" panose="020F0609000000000000" pitchFamily="49" charset="-128"/>
              </a:rPr>
              <a:t>ユニットバス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CD511F8-1BFD-49C3-806F-1E2405526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412" y="2204865"/>
            <a:ext cx="3979952" cy="3078831"/>
          </a:xfrm>
          <a:prstGeom prst="rect">
            <a:avLst/>
          </a:prstGeom>
          <a:ln w="38100">
            <a:solidFill>
              <a:srgbClr val="002060"/>
            </a:solidFill>
            <a:miter lim="800000"/>
          </a:ln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FB6C196-8FD9-4BAE-B8B9-C22DA988CF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404" y="2204864"/>
            <a:ext cx="4055053" cy="3041290"/>
          </a:xfrm>
          <a:prstGeom prst="rect">
            <a:avLst/>
          </a:prstGeom>
          <a:ln w="38100">
            <a:solidFill>
              <a:srgbClr val="002060"/>
            </a:solidFill>
            <a:miter lim="800000"/>
          </a:ln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CFBC4FAA-8E8C-C8D2-1AF8-138D0F68E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0000"/>
            <a:ext cx="12192000" cy="36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FC11B8A-E004-0733-F6BE-82494794005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00" y="108000"/>
            <a:ext cx="2172003" cy="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66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8CB5BA9-C194-BDF3-E9DC-A4CB917E8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605" name="Rectangle 5">
            <a:extLst>
              <a:ext uri="{FF2B5EF4-FFF2-40B4-BE49-F238E27FC236}">
                <a16:creationId xmlns:a16="http://schemas.microsoft.com/office/drawing/2014/main" id="{80987898-C213-4834-9743-B1C38F9F9BA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782888" y="1258888"/>
            <a:ext cx="2159000" cy="539750"/>
          </a:xfrm>
          <a:noFill/>
          <a:ln/>
        </p:spPr>
        <p:txBody>
          <a:bodyPr anchor="ctr"/>
          <a:lstStyle/>
          <a:p>
            <a:pPr algn="l"/>
            <a:r>
              <a:rPr lang="ja-JP" altLang="en-US" sz="2800" b="1" dirty="0">
                <a:solidFill>
                  <a:srgbClr val="2B2E7C"/>
                </a:solidFill>
                <a:ea typeface="HG丸ｺﾞｼｯｸM-PRO" panose="020F0609000000000000" pitchFamily="49" charset="-128"/>
              </a:rPr>
              <a:t>住宅設備</a:t>
            </a: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667B34C8-A58E-4997-865C-A75D74F24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3395" y="5144835"/>
            <a:ext cx="2163554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2400" dirty="0">
                <a:ea typeface="HG丸ｺﾞｼｯｸM-PRO" panose="020F0609000000000000" pitchFamily="49" charset="-128"/>
              </a:rPr>
              <a:t>エコキュート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1830D748-502A-429E-B18F-669A1EE76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375" y="5050333"/>
            <a:ext cx="2163554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2400" dirty="0">
                <a:ea typeface="HG丸ｺﾞｼｯｸM-PRO" panose="020F0609000000000000" pitchFamily="49" charset="-128"/>
              </a:rPr>
              <a:t>石油給湯器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54CD5E91-75D6-4BF0-82B6-802B59527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249" y="2557521"/>
            <a:ext cx="2541849" cy="2615883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B04036F0-AE83-4376-BC6D-FDD388878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8208" y="2326197"/>
            <a:ext cx="2293582" cy="2847206"/>
          </a:xfrm>
          <a:prstGeom prst="rect">
            <a:avLst/>
          </a:prstGeom>
          <a:ln w="38100">
            <a:solidFill>
              <a:srgbClr val="002060"/>
            </a:solidFill>
            <a:miter lim="800000"/>
          </a:ln>
        </p:spPr>
      </p:pic>
      <p:sp>
        <p:nvSpPr>
          <p:cNvPr id="23" name="Rectangle 5">
            <a:extLst>
              <a:ext uri="{FF2B5EF4-FFF2-40B4-BE49-F238E27FC236}">
                <a16:creationId xmlns:a16="http://schemas.microsoft.com/office/drawing/2014/main" id="{BFB14195-81A8-4C13-9750-7B87CB167E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3222" y="5173404"/>
            <a:ext cx="2163554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2400" dirty="0">
                <a:ea typeface="HG丸ｺﾞｼｯｸM-PRO" panose="020F0609000000000000" pitchFamily="49" charset="-128"/>
              </a:rPr>
              <a:t>ガス給湯器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C7AD981-C7FD-4A16-B461-E71465F383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0805" y="2692076"/>
            <a:ext cx="3253479" cy="2346771"/>
          </a:xfrm>
          <a:prstGeom prst="rect">
            <a:avLst/>
          </a:prstGeom>
          <a:ln w="38100">
            <a:solidFill>
              <a:srgbClr val="002060"/>
            </a:solidFill>
            <a:miter lim="800000"/>
          </a:ln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4D76B44D-87FC-067E-59ED-96868929B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0000"/>
            <a:ext cx="12192000" cy="36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1C4D05A-4941-C418-C8F6-A864D8F1A6F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00" y="108000"/>
            <a:ext cx="2172003" cy="457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C8662E2-BA8D-716C-254F-386158324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605" name="Rectangle 5">
            <a:extLst>
              <a:ext uri="{FF2B5EF4-FFF2-40B4-BE49-F238E27FC236}">
                <a16:creationId xmlns:a16="http://schemas.microsoft.com/office/drawing/2014/main" id="{80987898-C213-4834-9743-B1C38F9F9BA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782888" y="1258888"/>
            <a:ext cx="2159000" cy="539750"/>
          </a:xfrm>
          <a:noFill/>
          <a:ln/>
        </p:spPr>
        <p:txBody>
          <a:bodyPr anchor="ctr"/>
          <a:lstStyle/>
          <a:p>
            <a:pPr algn="l"/>
            <a:r>
              <a:rPr lang="ja-JP" altLang="en-US" sz="2800" b="1" dirty="0">
                <a:solidFill>
                  <a:srgbClr val="2B2E7C"/>
                </a:solidFill>
                <a:ea typeface="HG丸ｺﾞｼｯｸM-PRO" panose="020F0609000000000000" pitchFamily="49" charset="-128"/>
              </a:rPr>
              <a:t>住宅設備</a:t>
            </a: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667B34C8-A58E-4997-865C-A75D74F24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2328" y="3076290"/>
            <a:ext cx="1607556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2400" dirty="0">
                <a:ea typeface="HG丸ｺﾞｼｯｸM-PRO" panose="020F0609000000000000" pitchFamily="49" charset="-128"/>
              </a:rPr>
              <a:t>エアコン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1830D748-502A-429E-B18F-669A1EE76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4296" y="5365750"/>
            <a:ext cx="1656184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2400" dirty="0">
                <a:ea typeface="HG丸ｺﾞｼｯｸM-PRO" panose="020F0609000000000000" pitchFamily="49" charset="-128"/>
              </a:rPr>
              <a:t>水栓金具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8057774-7A54-433F-BF62-632234A23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180" y="2492897"/>
            <a:ext cx="3744416" cy="2808313"/>
          </a:xfrm>
          <a:prstGeom prst="rect">
            <a:avLst/>
          </a:prstGeom>
          <a:ln w="38100">
            <a:solidFill>
              <a:srgbClr val="002060"/>
            </a:solidFill>
            <a:miter lim="800000"/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751FD4A-484D-4146-A416-9D6242B087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7831" y="899295"/>
            <a:ext cx="4296553" cy="2148276"/>
          </a:xfrm>
          <a:prstGeom prst="rect">
            <a:avLst/>
          </a:prstGeom>
          <a:ln w="38100">
            <a:solidFill>
              <a:srgbClr val="002060"/>
            </a:solidFill>
            <a:miter lim="800000"/>
          </a:ln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C5AA762-E60E-5270-0B58-52ACC1E614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0787" y="3960519"/>
            <a:ext cx="4210638" cy="2105319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F7B58BA1-5A8E-EF84-2E42-C081994A0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6160" y="6065838"/>
            <a:ext cx="1607556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2400" dirty="0">
                <a:ea typeface="HG丸ｺﾞｼｯｸM-PRO" panose="020F0609000000000000" pitchFamily="49" charset="-128"/>
              </a:rPr>
              <a:t>換気扇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FB07C4BC-FA73-5A87-24F6-B2DC283E9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0000"/>
            <a:ext cx="12192000" cy="36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810952D-1C0A-F572-0343-C8340D75A44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00" y="108000"/>
            <a:ext cx="2172003" cy="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21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D13477EE-7799-6324-8C2C-7825ACC3A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676" name="Rectangle 4">
            <a:extLst>
              <a:ext uri="{FF2B5EF4-FFF2-40B4-BE49-F238E27FC236}">
                <a16:creationId xmlns:a16="http://schemas.microsoft.com/office/drawing/2014/main" id="{3DCD7750-E437-47A1-B63D-20DDE4438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7200" dirty="0">
                <a:ea typeface="HG丸ｺﾞｼｯｸM-PRO" panose="020F0609000000000000" pitchFamily="49" charset="-128"/>
              </a:rPr>
              <a:t>【 </a:t>
            </a:r>
            <a:r>
              <a:rPr lang="ja-JP" altLang="en-US" sz="7200" dirty="0">
                <a:ea typeface="HG丸ｺﾞｼｯｸM-PRO" panose="020F0609000000000000" pitchFamily="49" charset="-128"/>
              </a:rPr>
              <a:t>職 種 </a:t>
            </a:r>
            <a:r>
              <a:rPr lang="en-US" altLang="ja-JP" sz="7200" dirty="0">
                <a:ea typeface="HG丸ｺﾞｼｯｸM-PRO" panose="020F0609000000000000" pitchFamily="49" charset="-128"/>
              </a:rPr>
              <a:t>】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ACFA56A6-1858-2788-A3A8-3EF6C7796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0000"/>
            <a:ext cx="12192000" cy="36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3B31B45-9E2F-1438-2DE7-7DE73AAFAE6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00" y="108000"/>
            <a:ext cx="2172003" cy="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9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509C4190-A897-3C9A-8647-0D8F83354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796" name="Rectangle 4">
            <a:extLst>
              <a:ext uri="{FF2B5EF4-FFF2-40B4-BE49-F238E27FC236}">
                <a16:creationId xmlns:a16="http://schemas.microsoft.com/office/drawing/2014/main" id="{2DA74B3B-B844-46DC-9453-C4B97F73A96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782888" y="1258888"/>
            <a:ext cx="2159000" cy="539750"/>
          </a:xfrm>
          <a:noFill/>
          <a:ln/>
        </p:spPr>
        <p:txBody>
          <a:bodyPr anchor="ctr"/>
          <a:lstStyle/>
          <a:p>
            <a:pPr algn="l"/>
            <a:r>
              <a:rPr lang="ja-JP" altLang="en-US" sz="2800" b="1" dirty="0">
                <a:solidFill>
                  <a:srgbClr val="2B2E7C"/>
                </a:solidFill>
                <a:ea typeface="HG丸ｺﾞｼｯｸM-PRO" panose="020F0609000000000000" pitchFamily="49" charset="-128"/>
              </a:rPr>
              <a:t>職　種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A8DBEC8-EDCF-9435-92FF-552D601D4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041" y="2411576"/>
            <a:ext cx="2619741" cy="296745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7E1DDDF-BA1A-DB8B-0F2B-49A2052D23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130" y="2411576"/>
            <a:ext cx="2619741" cy="296745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44EEADE-1819-3E54-5BB7-2B1C907CAD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220" y="2411576"/>
            <a:ext cx="2619741" cy="2967452"/>
          </a:xfrm>
          <a:prstGeom prst="rect">
            <a:avLst/>
          </a:prstGeom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9EC2F11E-9A25-0694-4BAF-8F349F2B6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0000"/>
            <a:ext cx="12192000" cy="36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010DF7C-3EF2-3740-EF7A-7226A002486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00" y="108000"/>
            <a:ext cx="2172003" cy="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7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2C2E0E-09BC-7D10-94F1-260DE3D68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2140C2D2-D5CD-6758-EE0F-F5F44A1A4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4D4752B7-A505-7B3C-0FC5-4DC23A72A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637" y="1196753"/>
            <a:ext cx="8382726" cy="5182049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E180A3C8-9F7E-09E1-9E53-90118646B2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0000"/>
            <a:ext cx="12192000" cy="36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AEC6E1E-0BB1-9B4A-925E-662F0043DFF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00" y="108000"/>
            <a:ext cx="2172003" cy="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8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9E32B24A-F02E-FA8D-4490-B52C9B3FB3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676" name="Rectangle 4">
            <a:extLst>
              <a:ext uri="{FF2B5EF4-FFF2-40B4-BE49-F238E27FC236}">
                <a16:creationId xmlns:a16="http://schemas.microsoft.com/office/drawing/2014/main" id="{3DCD7750-E437-47A1-B63D-20DDE4438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7200" dirty="0">
                <a:ea typeface="HG丸ｺﾞｼｯｸM-PRO" panose="020F0609000000000000" pitchFamily="49" charset="-128"/>
              </a:rPr>
              <a:t>【 </a:t>
            </a:r>
            <a:r>
              <a:rPr lang="ja-JP" altLang="en-US" sz="7200" dirty="0">
                <a:ea typeface="HG丸ｺﾞｼｯｸM-PRO" panose="020F0609000000000000" pitchFamily="49" charset="-128"/>
              </a:rPr>
              <a:t>そ の 他 </a:t>
            </a:r>
            <a:r>
              <a:rPr lang="en-US" altLang="ja-JP" sz="7200" dirty="0">
                <a:ea typeface="HG丸ｺﾞｼｯｸM-PRO" panose="020F0609000000000000" pitchFamily="49" charset="-128"/>
              </a:rPr>
              <a:t>】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5C84A0C1-8D20-DAAB-9458-356ACC855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0000"/>
            <a:ext cx="12192000" cy="36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B79630C-F2CC-D4B9-3FBD-D6D0C41A4AD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00" y="108000"/>
            <a:ext cx="2172003" cy="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65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BA6E0535-3DED-568C-67AF-CDD09B719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78" name="Rectangle 6">
            <a:extLst>
              <a:ext uri="{FF2B5EF4-FFF2-40B4-BE49-F238E27FC236}">
                <a16:creationId xmlns:a16="http://schemas.microsoft.com/office/drawing/2014/main" id="{174A0534-5CF8-4FF1-AF08-1A9B075B7FE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782888" y="1258888"/>
            <a:ext cx="2159000" cy="539750"/>
          </a:xfrm>
          <a:noFill/>
          <a:ln/>
        </p:spPr>
        <p:txBody>
          <a:bodyPr anchor="ctr"/>
          <a:lstStyle/>
          <a:p>
            <a:pPr algn="l"/>
            <a:r>
              <a:rPr lang="ja-JP" altLang="en-US" sz="2800" b="1" dirty="0">
                <a:solidFill>
                  <a:srgbClr val="2B2E7C"/>
                </a:solidFill>
                <a:ea typeface="HG丸ｺﾞｼｯｸM-PRO" panose="020F0609000000000000" pitchFamily="49" charset="-128"/>
              </a:rPr>
              <a:t>会社概要</a:t>
            </a:r>
          </a:p>
        </p:txBody>
      </p:sp>
      <p:sp>
        <p:nvSpPr>
          <p:cNvPr id="3085" name="Rectangle 13">
            <a:extLst>
              <a:ext uri="{FF2B5EF4-FFF2-40B4-BE49-F238E27FC236}">
                <a16:creationId xmlns:a16="http://schemas.microsoft.com/office/drawing/2014/main" id="{02D48221-18BC-4F0F-AA66-7577BBD7F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4001" y="1800001"/>
            <a:ext cx="6805613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ja-JP" altLang="en-US" sz="2400" dirty="0">
                <a:ea typeface="HG丸ｺﾞｼｯｸM-PRO" panose="020F0609000000000000" pitchFamily="49" charset="-128"/>
              </a:rPr>
              <a:t>社　名：中島管材鋼機株式会社</a:t>
            </a:r>
            <a:r>
              <a:rPr lang="en-US" altLang="ja-JP" sz="1400" dirty="0">
                <a:ea typeface="HG丸ｺﾞｼｯｸM-PRO" panose="020F0609000000000000" pitchFamily="49" charset="-128"/>
              </a:rPr>
              <a:t>(</a:t>
            </a:r>
            <a:r>
              <a:rPr lang="ja-JP" altLang="en-US" sz="1400" dirty="0">
                <a:ea typeface="HG丸ｺﾞｼｯｸM-PRO" panose="020F0609000000000000" pitchFamily="49" charset="-128"/>
              </a:rPr>
              <a:t>なかじまかんざいこうき</a:t>
            </a:r>
            <a:r>
              <a:rPr lang="en-US" altLang="ja-JP" sz="1400" dirty="0">
                <a:ea typeface="HG丸ｺﾞｼｯｸM-PRO" panose="020F0609000000000000" pitchFamily="49" charset="-128"/>
              </a:rPr>
              <a:t>)</a:t>
            </a:r>
            <a:endParaRPr lang="ja-JP" altLang="en-US" sz="1400" dirty="0">
              <a:ea typeface="HG丸ｺﾞｼｯｸM-PRO" panose="020F0609000000000000" pitchFamily="49" charset="-128"/>
            </a:endParaRPr>
          </a:p>
        </p:txBody>
      </p:sp>
      <p:sp>
        <p:nvSpPr>
          <p:cNvPr id="3088" name="Rectangle 16">
            <a:extLst>
              <a:ext uri="{FF2B5EF4-FFF2-40B4-BE49-F238E27FC236}">
                <a16:creationId xmlns:a16="http://schemas.microsoft.com/office/drawing/2014/main" id="{F5A1E3A6-1CA3-433D-9483-3637D3A22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4001" y="2338389"/>
            <a:ext cx="54006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ja-JP" altLang="en-US" sz="2400" dirty="0">
                <a:ea typeface="HG丸ｺﾞｼｯｸM-PRO" panose="020F0609000000000000" pitchFamily="49" charset="-128"/>
              </a:rPr>
              <a:t>所在地：福井市問屋町</a:t>
            </a:r>
            <a:r>
              <a:rPr lang="en-US" altLang="ja-JP" sz="2400" dirty="0">
                <a:ea typeface="HG丸ｺﾞｼｯｸM-PRO" panose="020F0609000000000000" pitchFamily="49" charset="-128"/>
              </a:rPr>
              <a:t>2</a:t>
            </a:r>
            <a:r>
              <a:rPr lang="ja-JP" altLang="en-US" sz="2400" dirty="0">
                <a:ea typeface="HG丸ｺﾞｼｯｸM-PRO" panose="020F0609000000000000" pitchFamily="49" charset="-128"/>
              </a:rPr>
              <a:t>丁目</a:t>
            </a:r>
            <a:r>
              <a:rPr lang="en-US" altLang="ja-JP" sz="2400" dirty="0">
                <a:ea typeface="HG丸ｺﾞｼｯｸM-PRO" panose="020F0609000000000000" pitchFamily="49" charset="-128"/>
              </a:rPr>
              <a:t>16</a:t>
            </a:r>
          </a:p>
        </p:txBody>
      </p:sp>
      <p:sp>
        <p:nvSpPr>
          <p:cNvPr id="3090" name="Rectangle 18">
            <a:extLst>
              <a:ext uri="{FF2B5EF4-FFF2-40B4-BE49-F238E27FC236}">
                <a16:creationId xmlns:a16="http://schemas.microsoft.com/office/drawing/2014/main" id="{39EF5DBA-9550-49B2-BD97-E18B4988E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4000" y="2878139"/>
            <a:ext cx="489585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en-US" altLang="ja-JP" sz="2400" dirty="0">
                <a:latin typeface="HG丸ｺﾞｼｯｸM-PRO" panose="020F0609000000000000" pitchFamily="49" charset="-128"/>
                <a:ea typeface="HG丸ｺﾞｼｯｸM-PRO" panose="020F0609000000000000" pitchFamily="49" charset="-128"/>
              </a:rPr>
              <a:t>T E L </a:t>
            </a:r>
            <a:r>
              <a:rPr lang="ja-JP" altLang="en-US" sz="2400" dirty="0">
                <a:latin typeface="HG丸ｺﾞｼｯｸM-PRO" panose="020F0609000000000000" pitchFamily="49" charset="-128"/>
                <a:ea typeface="HG丸ｺﾞｼｯｸM-PRO" panose="020F0609000000000000" pitchFamily="49" charset="-128"/>
              </a:rPr>
              <a:t>：</a:t>
            </a:r>
            <a:r>
              <a:rPr lang="en-US" altLang="ja-JP" sz="2400" dirty="0">
                <a:ea typeface="HG丸ｺﾞｼｯｸM-PRO" panose="020F0609000000000000" pitchFamily="49" charset="-128"/>
              </a:rPr>
              <a:t>0776-21-2241</a:t>
            </a:r>
            <a:endParaRPr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092" name="Rectangle 20">
            <a:extLst>
              <a:ext uri="{FF2B5EF4-FFF2-40B4-BE49-F238E27FC236}">
                <a16:creationId xmlns:a16="http://schemas.microsoft.com/office/drawing/2014/main" id="{4B7F7512-99F3-424B-8D78-831D6C4C4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4000" y="3420001"/>
            <a:ext cx="489585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ja-JP" altLang="en-US" sz="2400" dirty="0">
                <a:ea typeface="HG丸ｺﾞｼｯｸM-PRO" panose="020F0609000000000000" pitchFamily="49" charset="-128"/>
              </a:rPr>
              <a:t>創　業：昭和</a:t>
            </a:r>
            <a:r>
              <a:rPr lang="en-US" altLang="ja-JP" sz="2400" dirty="0">
                <a:ea typeface="HG丸ｺﾞｼｯｸM-PRO" panose="020F0609000000000000" pitchFamily="49" charset="-128"/>
              </a:rPr>
              <a:t>25</a:t>
            </a:r>
            <a:r>
              <a:rPr lang="ja-JP" altLang="en-US" sz="2400" dirty="0">
                <a:ea typeface="HG丸ｺﾞｼｯｸM-PRO" panose="020F0609000000000000" pitchFamily="49" charset="-128"/>
              </a:rPr>
              <a:t>年</a:t>
            </a:r>
            <a:r>
              <a:rPr lang="en-US" altLang="ja-JP" sz="2400" dirty="0">
                <a:ea typeface="HG丸ｺﾞｼｯｸM-PRO" panose="020F0609000000000000" pitchFamily="49" charset="-128"/>
              </a:rPr>
              <a:t>11</a:t>
            </a:r>
            <a:r>
              <a:rPr lang="ja-JP" altLang="en-US" sz="2400" dirty="0">
                <a:ea typeface="HG丸ｺﾞｼｯｸM-PRO" panose="020F0609000000000000" pitchFamily="49" charset="-128"/>
              </a:rPr>
              <a:t>月</a:t>
            </a:r>
          </a:p>
        </p:txBody>
      </p:sp>
      <p:sp>
        <p:nvSpPr>
          <p:cNvPr id="3093" name="Rectangle 21">
            <a:extLst>
              <a:ext uri="{FF2B5EF4-FFF2-40B4-BE49-F238E27FC236}">
                <a16:creationId xmlns:a16="http://schemas.microsoft.com/office/drawing/2014/main" id="{98EBA4DF-B96A-41F1-805B-D72F42346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4000" y="3960001"/>
            <a:ext cx="489585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ja-JP" altLang="en-US" sz="2400" dirty="0">
                <a:ea typeface="HG丸ｺﾞｼｯｸM-PRO" panose="020F0609000000000000" pitchFamily="49" charset="-128"/>
              </a:rPr>
              <a:t>設　立：昭和</a:t>
            </a:r>
            <a:r>
              <a:rPr lang="en-US" altLang="ja-JP" sz="2400" dirty="0">
                <a:ea typeface="HG丸ｺﾞｼｯｸM-PRO" panose="020F0609000000000000" pitchFamily="49" charset="-128"/>
              </a:rPr>
              <a:t>34</a:t>
            </a:r>
            <a:r>
              <a:rPr lang="ja-JP" altLang="en-US" sz="2400" dirty="0">
                <a:ea typeface="HG丸ｺﾞｼｯｸM-PRO" panose="020F0609000000000000" pitchFamily="49" charset="-128"/>
              </a:rPr>
              <a:t>年</a:t>
            </a:r>
            <a:r>
              <a:rPr lang="en-US" altLang="ja-JP" sz="2400" dirty="0">
                <a:ea typeface="HG丸ｺﾞｼｯｸM-PRO" panose="020F0609000000000000" pitchFamily="49" charset="-128"/>
              </a:rPr>
              <a:t>5</a:t>
            </a:r>
            <a:r>
              <a:rPr lang="ja-JP" altLang="en-US" sz="2400" dirty="0">
                <a:ea typeface="HG丸ｺﾞｼｯｸM-PRO" panose="020F0609000000000000" pitchFamily="49" charset="-128"/>
              </a:rPr>
              <a:t>月</a:t>
            </a:r>
          </a:p>
        </p:txBody>
      </p:sp>
      <p:sp>
        <p:nvSpPr>
          <p:cNvPr id="3094" name="Rectangle 22">
            <a:extLst>
              <a:ext uri="{FF2B5EF4-FFF2-40B4-BE49-F238E27FC236}">
                <a16:creationId xmlns:a16="http://schemas.microsoft.com/office/drawing/2014/main" id="{A37F117E-C224-465C-AEAF-B3AF4770D9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4000" y="4500001"/>
            <a:ext cx="489585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ja-JP" altLang="en-US" sz="2400" dirty="0">
                <a:ea typeface="HG丸ｺﾞｼｯｸM-PRO" panose="020F0609000000000000" pitchFamily="49" charset="-128"/>
              </a:rPr>
              <a:t>資本金：</a:t>
            </a:r>
            <a:r>
              <a:rPr lang="en-US" altLang="ja-JP" sz="2400" dirty="0">
                <a:ea typeface="HG丸ｺﾞｼｯｸM-PRO" panose="020F0609000000000000" pitchFamily="49" charset="-128"/>
              </a:rPr>
              <a:t>44,825</a:t>
            </a:r>
            <a:r>
              <a:rPr lang="ja-JP" altLang="en-US" sz="2400" dirty="0">
                <a:ea typeface="HG丸ｺﾞｼｯｸM-PRO" panose="020F0609000000000000" pitchFamily="49" charset="-128"/>
              </a:rPr>
              <a:t>千円</a:t>
            </a:r>
          </a:p>
        </p:txBody>
      </p:sp>
      <p:sp>
        <p:nvSpPr>
          <p:cNvPr id="3095" name="Rectangle 23">
            <a:extLst>
              <a:ext uri="{FF2B5EF4-FFF2-40B4-BE49-F238E27FC236}">
                <a16:creationId xmlns:a16="http://schemas.microsoft.com/office/drawing/2014/main" id="{BF1CFDB4-A7AF-44E9-98C6-B40ED1C8D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4000" y="5040001"/>
            <a:ext cx="489585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ja-JP" altLang="en-US" sz="2400" dirty="0">
                <a:ea typeface="HG丸ｺﾞｼｯｸM-PRO" panose="020F0609000000000000" pitchFamily="49" charset="-128"/>
              </a:rPr>
              <a:t>代表者：代表取締役　上坂誠治</a:t>
            </a:r>
          </a:p>
        </p:txBody>
      </p:sp>
      <p:sp>
        <p:nvSpPr>
          <p:cNvPr id="3096" name="Rectangle 24">
            <a:extLst>
              <a:ext uri="{FF2B5EF4-FFF2-40B4-BE49-F238E27FC236}">
                <a16:creationId xmlns:a16="http://schemas.microsoft.com/office/drawing/2014/main" id="{002FD896-A4A9-45A2-B77F-96A20BB52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4001" y="5580001"/>
            <a:ext cx="6805613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ja-JP" altLang="en-US" sz="2400" dirty="0">
                <a:ea typeface="HG丸ｺﾞｼｯｸM-PRO" panose="020F0609000000000000" pitchFamily="49" charset="-128"/>
              </a:rPr>
              <a:t>社員数：</a:t>
            </a:r>
            <a:r>
              <a:rPr lang="en-US" altLang="ja-JP" sz="2400" dirty="0">
                <a:ea typeface="HG丸ｺﾞｼｯｸM-PRO" panose="020F0609000000000000" pitchFamily="49" charset="-128"/>
              </a:rPr>
              <a:t>42</a:t>
            </a:r>
            <a:r>
              <a:rPr lang="ja-JP" altLang="en-US" sz="2400" dirty="0">
                <a:ea typeface="HG丸ｺﾞｼｯｸM-PRO" panose="020F0609000000000000" pitchFamily="49" charset="-128"/>
              </a:rPr>
              <a:t>名</a:t>
            </a:r>
            <a:r>
              <a:rPr lang="en-US" altLang="ja-JP" sz="2400" dirty="0">
                <a:ea typeface="HG丸ｺﾞｼｯｸM-PRO" panose="020F0609000000000000" pitchFamily="49" charset="-128"/>
              </a:rPr>
              <a:t>(</a:t>
            </a:r>
            <a:r>
              <a:rPr lang="ja-JP" altLang="en-US" sz="2400" dirty="0">
                <a:ea typeface="HG丸ｺﾞｼｯｸM-PRO" panose="020F0609000000000000" pitchFamily="49" charset="-128"/>
              </a:rPr>
              <a:t>男性</a:t>
            </a:r>
            <a:r>
              <a:rPr lang="en-US" altLang="ja-JP" sz="2400" dirty="0">
                <a:ea typeface="HG丸ｺﾞｼｯｸM-PRO" panose="020F0609000000000000" pitchFamily="49" charset="-128"/>
              </a:rPr>
              <a:t>30</a:t>
            </a:r>
            <a:r>
              <a:rPr lang="ja-JP" altLang="en-US" sz="2400" dirty="0">
                <a:ea typeface="HG丸ｺﾞｼｯｸM-PRO" panose="020F0609000000000000" pitchFamily="49" charset="-128"/>
              </a:rPr>
              <a:t>名、女性</a:t>
            </a:r>
            <a:r>
              <a:rPr lang="en-US" altLang="ja-JP" sz="2400" dirty="0">
                <a:ea typeface="HG丸ｺﾞｼｯｸM-PRO" panose="020F0609000000000000" pitchFamily="49" charset="-128"/>
              </a:rPr>
              <a:t>12</a:t>
            </a:r>
            <a:r>
              <a:rPr lang="ja-JP" altLang="en-US" sz="2400" dirty="0">
                <a:ea typeface="HG丸ｺﾞｼｯｸM-PRO" panose="020F0609000000000000" pitchFamily="49" charset="-128"/>
              </a:rPr>
              <a:t>名</a:t>
            </a:r>
            <a:r>
              <a:rPr lang="en-US" altLang="ja-JP" sz="2400" dirty="0">
                <a:ea typeface="HG丸ｺﾞｼｯｸM-PRO" panose="020F0609000000000000" pitchFamily="49" charset="-128"/>
              </a:rPr>
              <a:t>)</a:t>
            </a:r>
            <a:r>
              <a:rPr lang="en-US" altLang="ja-JP" sz="1200" dirty="0">
                <a:ea typeface="HG丸ｺﾞｼｯｸM-PRO" panose="020F0609000000000000" pitchFamily="49" charset="-128"/>
              </a:rPr>
              <a:t>※</a:t>
            </a:r>
            <a:r>
              <a:rPr lang="ja-JP" altLang="en-US" sz="1200" dirty="0">
                <a:ea typeface="HG丸ｺﾞｼｯｸM-PRO" panose="020F0609000000000000" pitchFamily="49" charset="-128"/>
              </a:rPr>
              <a:t>令和</a:t>
            </a:r>
            <a:r>
              <a:rPr lang="en-US" altLang="ja-JP" sz="1200" dirty="0">
                <a:ea typeface="HG丸ｺﾞｼｯｸM-PRO" panose="020F0609000000000000" pitchFamily="49" charset="-128"/>
              </a:rPr>
              <a:t>7</a:t>
            </a:r>
            <a:r>
              <a:rPr lang="ja-JP" altLang="en-US" sz="1200" dirty="0">
                <a:ea typeface="HG丸ｺﾞｼｯｸM-PRO" panose="020F0609000000000000" pitchFamily="49" charset="-128"/>
              </a:rPr>
              <a:t>年</a:t>
            </a:r>
            <a:r>
              <a:rPr lang="en-US" altLang="ja-JP" sz="1200" dirty="0">
                <a:ea typeface="HG丸ｺﾞｼｯｸM-PRO" panose="020F0609000000000000" pitchFamily="49" charset="-128"/>
              </a:rPr>
              <a:t>11</a:t>
            </a:r>
            <a:r>
              <a:rPr lang="ja-JP" altLang="en-US" sz="1200" dirty="0">
                <a:ea typeface="HG丸ｺﾞｼｯｸM-PRO" panose="020F0609000000000000" pitchFamily="49" charset="-128"/>
              </a:rPr>
              <a:t>月</a:t>
            </a:r>
            <a:r>
              <a:rPr lang="en-US" altLang="ja-JP" sz="1200" dirty="0">
                <a:ea typeface="HG丸ｺﾞｼｯｸM-PRO" panose="020F0609000000000000" pitchFamily="49" charset="-128"/>
              </a:rPr>
              <a:t>1</a:t>
            </a:r>
            <a:r>
              <a:rPr lang="ja-JP" altLang="en-US" sz="1200" dirty="0">
                <a:ea typeface="HG丸ｺﾞｼｯｸM-PRO" panose="020F0609000000000000" pitchFamily="49" charset="-128"/>
              </a:rPr>
              <a:t>日時点</a:t>
            </a:r>
          </a:p>
        </p:txBody>
      </p:sp>
      <p:sp>
        <p:nvSpPr>
          <p:cNvPr id="5" name="矢印: 上向き折線 4">
            <a:extLst>
              <a:ext uri="{FF2B5EF4-FFF2-40B4-BE49-F238E27FC236}">
                <a16:creationId xmlns:a16="http://schemas.microsoft.com/office/drawing/2014/main" id="{DBE49DE9-047F-44BE-E39C-F013723AEC73}"/>
              </a:ext>
            </a:extLst>
          </p:cNvPr>
          <p:cNvSpPr/>
          <p:nvPr/>
        </p:nvSpPr>
        <p:spPr>
          <a:xfrm>
            <a:off x="7608168" y="4972177"/>
            <a:ext cx="1439832" cy="346671"/>
          </a:xfrm>
          <a:prstGeom prst="bentUpArrow">
            <a:avLst/>
          </a:prstGeom>
          <a:solidFill>
            <a:srgbClr val="2B2E7C">
              <a:alpha val="93000"/>
            </a:srgbClr>
          </a:solidFill>
          <a:ln w="19050"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57D58597-918D-648D-0A01-CD86065BA8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0000"/>
            <a:ext cx="12192000" cy="36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D2C9F89-FB4B-B8F6-62DA-C1EA3842F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588" y="2358722"/>
            <a:ext cx="3865227" cy="2576818"/>
          </a:xfrm>
          <a:prstGeom prst="rect">
            <a:avLst/>
          </a:prstGeom>
          <a:ln w="38100">
            <a:solidFill>
              <a:srgbClr val="2B2E7C"/>
            </a:solidFill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B100056-C96C-AA2C-B31F-C66AA9BB045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00" y="108000"/>
            <a:ext cx="2172003" cy="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74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 animBg="1"/>
      <p:bldP spid="3085" grpId="0"/>
      <p:bldP spid="3088" grpId="0"/>
      <p:bldP spid="3090" grpId="0"/>
      <p:bldP spid="3092" grpId="0"/>
      <p:bldP spid="3093" grpId="0"/>
      <p:bldP spid="3094" grpId="0"/>
      <p:bldP spid="3095" grpId="0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808E5E66-DF00-7C3F-6DFF-9FC9680F3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508" name="Rectangle 4">
            <a:extLst>
              <a:ext uri="{FF2B5EF4-FFF2-40B4-BE49-F238E27FC236}">
                <a16:creationId xmlns:a16="http://schemas.microsoft.com/office/drawing/2014/main" id="{F5F5E617-CEA7-4912-A74D-53799FB7BBF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782888" y="1258888"/>
            <a:ext cx="2159000" cy="539750"/>
          </a:xfrm>
          <a:noFill/>
          <a:ln/>
        </p:spPr>
        <p:txBody>
          <a:bodyPr anchor="ctr"/>
          <a:lstStyle/>
          <a:p>
            <a:pPr algn="l"/>
            <a:r>
              <a:rPr lang="ja-JP" altLang="en-US" sz="2800" b="1" dirty="0">
                <a:solidFill>
                  <a:srgbClr val="2B2E7C"/>
                </a:solidFill>
                <a:ea typeface="HG丸ｺﾞｼｯｸM-PRO" panose="020F0609000000000000" pitchFamily="49" charset="-128"/>
              </a:rPr>
              <a:t>その他</a:t>
            </a:r>
          </a:p>
        </p:txBody>
      </p:sp>
      <p:sp>
        <p:nvSpPr>
          <p:cNvPr id="21509" name="Rectangle 5">
            <a:extLst>
              <a:ext uri="{FF2B5EF4-FFF2-40B4-BE49-F238E27FC236}">
                <a16:creationId xmlns:a16="http://schemas.microsoft.com/office/drawing/2014/main" id="{E7E645AA-431B-4277-A7D1-33D01DE7B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1800001"/>
            <a:ext cx="6516688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ja-JP" altLang="en-US" sz="2400" dirty="0">
                <a:ea typeface="HG丸ｺﾞｼｯｸM-PRO" panose="020F0609000000000000" pitchFamily="49" charset="-128"/>
              </a:rPr>
              <a:t>勤務時間</a:t>
            </a:r>
            <a:r>
              <a:rPr lang="ja-JP" altLang="en-US" sz="2400" dirty="0">
                <a:ea typeface="HG丸ｺﾞｼｯｸM-PRO" panose="020F0609000000000000" pitchFamily="49" charset="-128"/>
                <a:sym typeface="Wingdings" panose="05000000000000000000" pitchFamily="2" charset="2"/>
              </a:rPr>
              <a:t>：平日 </a:t>
            </a:r>
            <a:r>
              <a:rPr lang="en-US" altLang="ja-JP" sz="2400" dirty="0">
                <a:ea typeface="HG丸ｺﾞｼｯｸM-PRO" panose="020F0609000000000000" pitchFamily="49" charset="-128"/>
                <a:sym typeface="Wingdings" panose="05000000000000000000" pitchFamily="2" charset="2"/>
              </a:rPr>
              <a:t>8:00</a:t>
            </a:r>
            <a:r>
              <a:rPr lang="ja-JP" altLang="en-US" sz="2400" dirty="0">
                <a:ea typeface="HG丸ｺﾞｼｯｸM-PRO" panose="020F0609000000000000" pitchFamily="49" charset="-128"/>
                <a:sym typeface="Wingdings" panose="05000000000000000000" pitchFamily="2" charset="2"/>
              </a:rPr>
              <a:t>～</a:t>
            </a:r>
            <a:r>
              <a:rPr lang="en-US" altLang="ja-JP" sz="2400" dirty="0">
                <a:ea typeface="HG丸ｺﾞｼｯｸM-PRO" panose="020F0609000000000000" pitchFamily="49" charset="-128"/>
                <a:sym typeface="Wingdings" panose="05000000000000000000" pitchFamily="2" charset="2"/>
              </a:rPr>
              <a:t>17:00</a:t>
            </a:r>
            <a:r>
              <a:rPr lang="en-US" altLang="ja-JP" sz="1800" dirty="0">
                <a:ea typeface="HG丸ｺﾞｼｯｸM-PRO" panose="020F0609000000000000" pitchFamily="49" charset="-128"/>
                <a:sym typeface="Wingdings" panose="05000000000000000000" pitchFamily="2" charset="2"/>
              </a:rPr>
              <a:t>(</a:t>
            </a:r>
            <a:r>
              <a:rPr lang="ja-JP" altLang="en-US" sz="1800" dirty="0">
                <a:ea typeface="HG丸ｺﾞｼｯｸM-PRO" panose="020F0609000000000000" pitchFamily="49" charset="-128"/>
                <a:sym typeface="Wingdings" panose="05000000000000000000" pitchFamily="2" charset="2"/>
              </a:rPr>
              <a:t>休憩</a:t>
            </a:r>
            <a:r>
              <a:rPr lang="en-US" altLang="ja-JP" sz="1800" dirty="0">
                <a:ea typeface="HG丸ｺﾞｼｯｸM-PRO" panose="020F0609000000000000" pitchFamily="49" charset="-128"/>
                <a:sym typeface="Wingdings" panose="05000000000000000000" pitchFamily="2" charset="2"/>
              </a:rPr>
              <a:t>1</a:t>
            </a:r>
            <a:r>
              <a:rPr lang="ja-JP" altLang="en-US" sz="1800" dirty="0">
                <a:ea typeface="HG丸ｺﾞｼｯｸM-PRO" panose="020F0609000000000000" pitchFamily="49" charset="-128"/>
                <a:sym typeface="Wingdings" panose="05000000000000000000" pitchFamily="2" charset="2"/>
              </a:rPr>
              <a:t>時間</a:t>
            </a:r>
            <a:r>
              <a:rPr lang="en-US" altLang="ja-JP" sz="1800" dirty="0">
                <a:ea typeface="HG丸ｺﾞｼｯｸM-PRO" panose="020F0609000000000000" pitchFamily="49" charset="-128"/>
                <a:sym typeface="Wingdings" panose="05000000000000000000" pitchFamily="2" charset="2"/>
              </a:rPr>
              <a:t>)</a:t>
            </a:r>
            <a:endParaRPr lang="ja-JP" altLang="en-US" sz="1800" dirty="0">
              <a:ea typeface="HG丸ｺﾞｼｯｸM-PRO" panose="020F0609000000000000" pitchFamily="49" charset="-128"/>
            </a:endParaRPr>
          </a:p>
        </p:txBody>
      </p:sp>
      <p:sp>
        <p:nvSpPr>
          <p:cNvPr id="21510" name="Rectangle 6">
            <a:extLst>
              <a:ext uri="{FF2B5EF4-FFF2-40B4-BE49-F238E27FC236}">
                <a16:creationId xmlns:a16="http://schemas.microsoft.com/office/drawing/2014/main" id="{B8ECD384-5F5E-430B-A4FF-FFA49BFE2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1" y="2268001"/>
            <a:ext cx="8713389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ja-JP" altLang="en-US" sz="2400" dirty="0">
                <a:ea typeface="HG丸ｺﾞｼｯｸM-PRO" panose="020F0609000000000000" pitchFamily="49" charset="-128"/>
              </a:rPr>
              <a:t>休日休暇</a:t>
            </a:r>
            <a:r>
              <a:rPr lang="ja-JP" altLang="en-US" sz="2400" dirty="0">
                <a:ea typeface="HG丸ｺﾞｼｯｸM-PRO" panose="020F0609000000000000" pitchFamily="49" charset="-128"/>
                <a:sym typeface="Wingdings" panose="05000000000000000000" pitchFamily="2" charset="2"/>
              </a:rPr>
              <a:t>：土日祝日 </a:t>
            </a:r>
            <a:r>
              <a:rPr lang="en-US" altLang="ja-JP" sz="1800" dirty="0">
                <a:ea typeface="HG丸ｺﾞｼｯｸM-PRO" panose="020F0609000000000000" pitchFamily="49" charset="-128"/>
                <a:sym typeface="Wingdings" panose="05000000000000000000" pitchFamily="2" charset="2"/>
              </a:rPr>
              <a:t>(</a:t>
            </a:r>
            <a:r>
              <a:rPr lang="ja-JP" altLang="en-US" sz="1800" dirty="0">
                <a:ea typeface="HG丸ｺﾞｼｯｸM-PRO" panose="020F0609000000000000" pitchFamily="49" charset="-128"/>
                <a:sym typeface="Wingdings" panose="05000000000000000000" pitchFamily="2" charset="2"/>
              </a:rPr>
              <a:t>年間</a:t>
            </a:r>
            <a:r>
              <a:rPr lang="en-US" altLang="ja-JP" sz="1800" dirty="0">
                <a:ea typeface="HG丸ｺﾞｼｯｸM-PRO" panose="020F0609000000000000" pitchFamily="49" charset="-128"/>
                <a:sym typeface="Wingdings" panose="05000000000000000000" pitchFamily="2" charset="2"/>
              </a:rPr>
              <a:t>120</a:t>
            </a:r>
            <a:r>
              <a:rPr lang="ja-JP" altLang="en-US" sz="1800" dirty="0">
                <a:ea typeface="HG丸ｺﾞｼｯｸM-PRO" panose="020F0609000000000000" pitchFamily="49" charset="-128"/>
                <a:sym typeface="Wingdings" panose="05000000000000000000" pitchFamily="2" charset="2"/>
              </a:rPr>
              <a:t>日以上</a:t>
            </a:r>
            <a:r>
              <a:rPr lang="en-US" altLang="ja-JP" sz="1800" dirty="0">
                <a:ea typeface="HG丸ｺﾞｼｯｸM-PRO" panose="020F0609000000000000" pitchFamily="49" charset="-128"/>
                <a:sym typeface="Wingdings" panose="05000000000000000000" pitchFamily="2" charset="2"/>
              </a:rPr>
              <a:t>)</a:t>
            </a:r>
            <a:r>
              <a:rPr lang="ja-JP" altLang="en-US" sz="1800" dirty="0">
                <a:ea typeface="HG丸ｺﾞｼｯｸM-PRO" panose="020F0609000000000000" pitchFamily="49" charset="-128"/>
                <a:sym typeface="Wingdings" panose="05000000000000000000" pitchFamily="2" charset="2"/>
              </a:rPr>
              <a:t> </a:t>
            </a:r>
            <a:r>
              <a:rPr lang="ja-JP" altLang="en-US" sz="2400" dirty="0">
                <a:ea typeface="HG丸ｺﾞｼｯｸM-PRO" panose="020F0609000000000000" pitchFamily="49" charset="-128"/>
                <a:sym typeface="Wingdings" panose="05000000000000000000" pitchFamily="2" charset="2"/>
              </a:rPr>
              <a:t>、夏季･年末年始休暇</a:t>
            </a:r>
            <a:endParaRPr lang="en-US" altLang="ja-JP" sz="2400" dirty="0">
              <a:ea typeface="HG丸ｺﾞｼｯｸM-PRO" panose="020F0609000000000000" pitchFamily="49" charset="-128"/>
              <a:sym typeface="Wingdings" panose="05000000000000000000" pitchFamily="2" charset="2"/>
            </a:endParaRPr>
          </a:p>
        </p:txBody>
      </p:sp>
      <p:sp>
        <p:nvSpPr>
          <p:cNvPr id="21511" name="Rectangle 7">
            <a:extLst>
              <a:ext uri="{FF2B5EF4-FFF2-40B4-BE49-F238E27FC236}">
                <a16:creationId xmlns:a16="http://schemas.microsoft.com/office/drawing/2014/main" id="{8273F551-B07C-4426-B5D7-49CA40544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2736001"/>
            <a:ext cx="720090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ja-JP" altLang="en-US" sz="2400" dirty="0">
                <a:latin typeface="HG丸ｺﾞｼｯｸM-PRO" panose="020F0609000000000000" pitchFamily="49" charset="-128"/>
                <a:ea typeface="HG丸ｺﾞｼｯｸM-PRO" panose="020F0609000000000000" pitchFamily="49" charset="-128"/>
              </a:rPr>
              <a:t>有給休暇：年</a:t>
            </a:r>
            <a:r>
              <a:rPr lang="en-US" altLang="ja-JP" sz="2400" dirty="0">
                <a:ea typeface="HG丸ｺﾞｼｯｸM-PRO" panose="020F0609000000000000" pitchFamily="49" charset="-128"/>
              </a:rPr>
              <a:t>5</a:t>
            </a:r>
            <a:r>
              <a:rPr lang="ja-JP" altLang="en-US" sz="2400" dirty="0">
                <a:latin typeface="HG丸ｺﾞｼｯｸM-PRO" panose="020F0609000000000000" pitchFamily="49" charset="-128"/>
                <a:ea typeface="HG丸ｺﾞｼｯｸM-PRO" panose="020F0609000000000000" pitchFamily="49" charset="-128"/>
              </a:rPr>
              <a:t>回以上必須</a:t>
            </a:r>
            <a:r>
              <a:rPr lang="en-US" altLang="ja-JP" sz="1800" dirty="0">
                <a:latin typeface="HG丸ｺﾞｼｯｸM-PRO" panose="020F0609000000000000" pitchFamily="49" charset="-128"/>
                <a:ea typeface="HG丸ｺﾞｼｯｸM-PRO" panose="020F0609000000000000" pitchFamily="49" charset="-128"/>
              </a:rPr>
              <a:t>(</a:t>
            </a:r>
            <a:r>
              <a:rPr lang="ja-JP" altLang="en-US" sz="1800" dirty="0">
                <a:latin typeface="HG丸ｺﾞｼｯｸM-PRO" panose="020F0609000000000000" pitchFamily="49" charset="-128"/>
                <a:ea typeface="HG丸ｺﾞｼｯｸM-PRO" panose="020F0609000000000000" pitchFamily="49" charset="-128"/>
              </a:rPr>
              <a:t>計画有給･誕生日有給など</a:t>
            </a:r>
            <a:r>
              <a:rPr lang="en-US" altLang="ja-JP" sz="1800" dirty="0">
                <a:latin typeface="HG丸ｺﾞｼｯｸM-PRO" panose="020F0609000000000000" pitchFamily="49" charset="-128"/>
                <a:ea typeface="HG丸ｺﾞｼｯｸM-PRO" panose="020F0609000000000000" pitchFamily="49" charset="-128"/>
              </a:rPr>
              <a:t>)</a:t>
            </a:r>
            <a:endParaRPr lang="ja-JP" altLang="en-US" sz="1800" dirty="0">
              <a:latin typeface="HG丸ｺﾞｼｯｸM-PRO" panose="020F0609000000000000" pitchFamily="49" charset="-128"/>
              <a:ea typeface="HG丸ｺﾞｼｯｸM-PRO" panose="020F0609000000000000" pitchFamily="49" charset="-128"/>
            </a:endParaRPr>
          </a:p>
        </p:txBody>
      </p:sp>
      <p:sp>
        <p:nvSpPr>
          <p:cNvPr id="21512" name="Rectangle 8">
            <a:extLst>
              <a:ext uri="{FF2B5EF4-FFF2-40B4-BE49-F238E27FC236}">
                <a16:creationId xmlns:a16="http://schemas.microsoft.com/office/drawing/2014/main" id="{9497EE5F-6D46-4747-AD4C-F117D40E65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1" y="3204001"/>
            <a:ext cx="7345363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ja-JP" altLang="en-US" sz="2400" dirty="0">
                <a:ea typeface="HG丸ｺﾞｼｯｸM-PRO" panose="020F0609000000000000" pitchFamily="49" charset="-128"/>
              </a:rPr>
              <a:t>賞　　与：年</a:t>
            </a:r>
            <a:r>
              <a:rPr lang="en-US" altLang="ja-JP" sz="2400" dirty="0">
                <a:ea typeface="HG丸ｺﾞｼｯｸM-PRO" panose="020F0609000000000000" pitchFamily="49" charset="-128"/>
              </a:rPr>
              <a:t>3</a:t>
            </a:r>
            <a:r>
              <a:rPr lang="ja-JP" altLang="en-US" sz="2400" dirty="0">
                <a:ea typeface="HG丸ｺﾞｼｯｸM-PRO" panose="020F0609000000000000" pitchFamily="49" charset="-128"/>
              </a:rPr>
              <a:t>回</a:t>
            </a:r>
            <a:r>
              <a:rPr lang="en-US" altLang="ja-JP" sz="1800" dirty="0">
                <a:ea typeface="HG丸ｺﾞｼｯｸM-PRO" panose="020F0609000000000000" pitchFamily="49" charset="-128"/>
              </a:rPr>
              <a:t>(</a:t>
            </a:r>
            <a:r>
              <a:rPr lang="ja-JP" altLang="en-US" sz="1800" dirty="0">
                <a:ea typeface="HG丸ｺﾞｼｯｸM-PRO" panose="020F0609000000000000" pitchFamily="49" charset="-128"/>
              </a:rPr>
              <a:t>冬季･夏季･決算</a:t>
            </a:r>
            <a:r>
              <a:rPr lang="en-US" altLang="ja-JP" sz="1800" dirty="0">
                <a:ea typeface="HG丸ｺﾞｼｯｸM-PRO" panose="020F0609000000000000" pitchFamily="49" charset="-128"/>
              </a:rPr>
              <a:t>)</a:t>
            </a:r>
            <a:endParaRPr lang="ja-JP" altLang="en-US" sz="1800" dirty="0">
              <a:ea typeface="HG丸ｺﾞｼｯｸM-PRO" panose="020F0609000000000000" pitchFamily="49" charset="-128"/>
            </a:endParaRPr>
          </a:p>
        </p:txBody>
      </p:sp>
      <p:sp>
        <p:nvSpPr>
          <p:cNvPr id="21513" name="Rectangle 9">
            <a:extLst>
              <a:ext uri="{FF2B5EF4-FFF2-40B4-BE49-F238E27FC236}">
                <a16:creationId xmlns:a16="http://schemas.microsoft.com/office/drawing/2014/main" id="{61EDADD0-60FF-4CCB-9FC6-88DB2505B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1" y="3672001"/>
            <a:ext cx="7273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ja-JP" altLang="en-US" sz="2400" dirty="0">
                <a:ea typeface="HG丸ｺﾞｼｯｸM-PRO" panose="020F0609000000000000" pitchFamily="49" charset="-128"/>
              </a:rPr>
              <a:t>手　　当：通勤手当、家族手当、職能給</a:t>
            </a:r>
            <a:endParaRPr lang="ja-JP" altLang="en-US" sz="1400" dirty="0">
              <a:ea typeface="HG丸ｺﾞｼｯｸM-PRO" panose="020F0609000000000000" pitchFamily="49" charset="-128"/>
            </a:endParaRPr>
          </a:p>
        </p:txBody>
      </p:sp>
      <p:sp>
        <p:nvSpPr>
          <p:cNvPr id="21514" name="Rectangle 10">
            <a:extLst>
              <a:ext uri="{FF2B5EF4-FFF2-40B4-BE49-F238E27FC236}">
                <a16:creationId xmlns:a16="http://schemas.microsoft.com/office/drawing/2014/main" id="{2A29BA05-88D9-4065-9AB6-0B7982FCE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4140001"/>
            <a:ext cx="669600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ja-JP" altLang="en-US" sz="2400" dirty="0">
                <a:ea typeface="HG丸ｺﾞｼｯｸM-PRO" panose="020F0609000000000000" pitchFamily="49" charset="-128"/>
              </a:rPr>
              <a:t>福利厚生：各種社会保険、資格取得支援、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3FAD30-F303-4BDC-A358-23755B730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4375" y="4608001"/>
            <a:ext cx="6697166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ja-JP" altLang="en-US" sz="2400" dirty="0">
                <a:ea typeface="HG丸ｺﾞｼｯｸM-PRO" panose="020F0609000000000000" pitchFamily="49" charset="-128"/>
              </a:rPr>
              <a:t>　　　　：退職金制度、産休･育休制度、</a:t>
            </a:r>
            <a:endParaRPr lang="ja-JP" altLang="en-US" sz="1800" dirty="0">
              <a:ea typeface="HG丸ｺﾞｼｯｸM-PRO" panose="020F0609000000000000" pitchFamily="49" charset="-128"/>
            </a:endParaRPr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66107C7A-FE55-74E2-916F-53BC20E24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5076001"/>
            <a:ext cx="6697166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lvl="0" algn="l"/>
            <a:r>
              <a:rPr lang="ja-JP" altLang="en-US" sz="2400" dirty="0">
                <a:ea typeface="HG丸ｺﾞｼｯｸM-PRO" panose="020F0609000000000000" pitchFamily="49" charset="-128"/>
              </a:rPr>
              <a:t>　　　　：社員旅行、保養所あり</a:t>
            </a:r>
            <a:r>
              <a:rPr lang="en-US" altLang="ja-JP" sz="1800" dirty="0">
                <a:ea typeface="HG丸ｺﾞｼｯｸM-PRO" panose="020F0609000000000000" pitchFamily="49" charset="-128"/>
              </a:rPr>
              <a:t>(</a:t>
            </a:r>
            <a:r>
              <a:rPr lang="ja-JP" altLang="en-US" sz="1800" dirty="0">
                <a:ea typeface="HG丸ｺﾞｼｯｸM-PRO" panose="020F0609000000000000" pitchFamily="49" charset="-128"/>
              </a:rPr>
              <a:t>全国</a:t>
            </a:r>
            <a:r>
              <a:rPr lang="en-US" altLang="ja-JP" sz="1800" dirty="0">
                <a:ea typeface="HG丸ｺﾞｼｯｸM-PRO" panose="020F0609000000000000" pitchFamily="49" charset="-128"/>
              </a:rPr>
              <a:t>15</a:t>
            </a:r>
            <a:r>
              <a:rPr lang="ja-JP" altLang="en-US" sz="1800" dirty="0">
                <a:ea typeface="HG丸ｺﾞｼｯｸM-PRO" panose="020F0609000000000000" pitchFamily="49" charset="-128"/>
              </a:rPr>
              <a:t>ヶ所以上</a:t>
            </a:r>
            <a:r>
              <a:rPr lang="en-US" altLang="ja-JP" sz="1800" dirty="0">
                <a:ea typeface="HG丸ｺﾞｼｯｸM-PRO" panose="020F0609000000000000" pitchFamily="49" charset="-128"/>
              </a:rPr>
              <a:t>)</a:t>
            </a:r>
            <a:endParaRPr lang="ja-JP" altLang="en-US" sz="1800" dirty="0">
              <a:ea typeface="HG丸ｺﾞｼｯｸM-PRO" panose="020F0609000000000000" pitchFamily="49" charset="-128"/>
            </a:endParaRP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D686F1CB-54BD-3A52-882A-C29B24286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5544001"/>
            <a:ext cx="6697166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ja-JP" altLang="en-US" sz="2400" dirty="0">
                <a:ea typeface="HG丸ｺﾞｼｯｸM-PRO" panose="020F0609000000000000" pitchFamily="49" charset="-128"/>
              </a:rPr>
              <a:t>提出書類：履歴書、成績証明書</a:t>
            </a: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B6F2F78D-038F-509E-9272-CF2BD74BC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6012001"/>
            <a:ext cx="6697166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ja-JP" altLang="en-US" sz="2400" dirty="0">
                <a:ea typeface="HG丸ｺﾞｼｯｸM-PRO" panose="020F0609000000000000" pitchFamily="49" charset="-128"/>
              </a:rPr>
              <a:t>採用方法：面接のみ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8681B71F-42F4-5BE3-1C7A-48EC71ED7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0000"/>
            <a:ext cx="12192000" cy="36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408ABED-BFFB-756C-7512-14032767377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00" y="108000"/>
            <a:ext cx="2172003" cy="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86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nimBg="1"/>
      <p:bldP spid="21509" grpId="0"/>
      <p:bldP spid="21510" grpId="0"/>
      <p:bldP spid="21511" grpId="0"/>
      <p:bldP spid="21512" grpId="0"/>
      <p:bldP spid="21513" grpId="0"/>
      <p:bldP spid="21514" grpId="0"/>
      <p:bldP spid="11" grpId="0"/>
      <p:bldP spid="2" grpId="0"/>
      <p:bldP spid="3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8F7DA474-33AB-DCD6-2523-A7462A3AE9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2772" name="Rectangle 4">
            <a:extLst>
              <a:ext uri="{FF2B5EF4-FFF2-40B4-BE49-F238E27FC236}">
                <a16:creationId xmlns:a16="http://schemas.microsoft.com/office/drawing/2014/main" id="{1739E0FF-3CAE-4108-A8A7-CEB237E0E65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782889" y="1258888"/>
            <a:ext cx="3025775" cy="539750"/>
          </a:xfrm>
          <a:noFill/>
          <a:ln/>
        </p:spPr>
        <p:txBody>
          <a:bodyPr anchor="ctr"/>
          <a:lstStyle/>
          <a:p>
            <a:pPr algn="l"/>
            <a:r>
              <a:rPr lang="ja-JP" altLang="en-US" sz="2800" b="1" dirty="0">
                <a:solidFill>
                  <a:srgbClr val="2B2E7C"/>
                </a:solidFill>
                <a:ea typeface="HG丸ｺﾞｼｯｸM-PRO" panose="020F0609000000000000" pitchFamily="49" charset="-128"/>
              </a:rPr>
              <a:t>問い合わせ先</a:t>
            </a:r>
          </a:p>
        </p:txBody>
      </p:sp>
      <p:sp>
        <p:nvSpPr>
          <p:cNvPr id="32774" name="Rectangle 6">
            <a:extLst>
              <a:ext uri="{FF2B5EF4-FFF2-40B4-BE49-F238E27FC236}">
                <a16:creationId xmlns:a16="http://schemas.microsoft.com/office/drawing/2014/main" id="{F4249D59-485A-4FC3-A9E0-98C0FA534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001" y="2520001"/>
            <a:ext cx="54006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ja-JP" altLang="en-US" sz="2400" dirty="0">
                <a:ea typeface="HG丸ｺﾞｼｯｸM-PRO" panose="020F0609000000000000" pitchFamily="49" charset="-128"/>
              </a:rPr>
              <a:t>所在地：福井市問屋町</a:t>
            </a:r>
            <a:r>
              <a:rPr lang="en-US" altLang="ja-JP" sz="2400" dirty="0">
                <a:ea typeface="HG丸ｺﾞｼｯｸM-PRO" panose="020F0609000000000000" pitchFamily="49" charset="-128"/>
              </a:rPr>
              <a:t>2</a:t>
            </a:r>
            <a:r>
              <a:rPr lang="ja-JP" altLang="en-US" sz="2400" dirty="0">
                <a:ea typeface="HG丸ｺﾞｼｯｸM-PRO" panose="020F0609000000000000" pitchFamily="49" charset="-128"/>
              </a:rPr>
              <a:t>丁目</a:t>
            </a:r>
            <a:r>
              <a:rPr lang="en-US" altLang="ja-JP" sz="2400" dirty="0">
                <a:ea typeface="HG丸ｺﾞｼｯｸM-PRO" panose="020F0609000000000000" pitchFamily="49" charset="-128"/>
              </a:rPr>
              <a:t>16</a:t>
            </a:r>
          </a:p>
        </p:txBody>
      </p:sp>
      <p:sp>
        <p:nvSpPr>
          <p:cNvPr id="32775" name="Rectangle 7">
            <a:extLst>
              <a:ext uri="{FF2B5EF4-FFF2-40B4-BE49-F238E27FC236}">
                <a16:creationId xmlns:a16="http://schemas.microsoft.com/office/drawing/2014/main" id="{325A2792-58BB-41D0-8592-A4BBA042A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000" y="3060001"/>
            <a:ext cx="489585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ja-JP" altLang="en-US" sz="2400" dirty="0">
                <a:latin typeface="HG丸ｺﾞｼｯｸM-PRO" panose="020F0609000000000000" pitchFamily="49" charset="-128"/>
                <a:ea typeface="HG丸ｺﾞｼｯｸM-PRO" panose="020F0609000000000000" pitchFamily="49" charset="-128"/>
              </a:rPr>
              <a:t>電　話：</a:t>
            </a:r>
            <a:r>
              <a:rPr lang="en-US" altLang="ja-JP" sz="2400" dirty="0">
                <a:ea typeface="HG丸ｺﾞｼｯｸM-PRO" panose="020F0609000000000000" pitchFamily="49" charset="-128"/>
              </a:rPr>
              <a:t>0776-21-2241</a:t>
            </a:r>
            <a:endParaRPr lang="en-US" altLang="ja-JP" sz="2400" dirty="0">
              <a:latin typeface="HG丸ｺﾞｼｯｸM-PRO" panose="020F0609000000000000" pitchFamily="49" charset="-128"/>
              <a:ea typeface="HG丸ｺﾞｼｯｸM-PRO" panose="020F0609000000000000" pitchFamily="49" charset="-128"/>
            </a:endParaRPr>
          </a:p>
        </p:txBody>
      </p:sp>
      <p:sp>
        <p:nvSpPr>
          <p:cNvPr id="32776" name="Rectangle 8">
            <a:extLst>
              <a:ext uri="{FF2B5EF4-FFF2-40B4-BE49-F238E27FC236}">
                <a16:creationId xmlns:a16="http://schemas.microsoft.com/office/drawing/2014/main" id="{A9635903-92A6-4AA8-B53D-1B860C7F65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000" y="4138614"/>
            <a:ext cx="489585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ja-JP" altLang="en-US" sz="2400" dirty="0">
                <a:ea typeface="HG丸ｺﾞｼｯｸM-PRO" panose="020F0609000000000000" pitchFamily="49" charset="-128"/>
              </a:rPr>
              <a:t>メール：</a:t>
            </a:r>
            <a:r>
              <a:rPr lang="en-US" altLang="ja-JP" sz="2400" dirty="0">
                <a:ea typeface="HG丸ｺﾞｼｯｸM-PRO" panose="020F0609000000000000" pitchFamily="49" charset="-128"/>
              </a:rPr>
              <a:t>info@kanzai.biz</a:t>
            </a:r>
          </a:p>
        </p:txBody>
      </p:sp>
      <p:sp>
        <p:nvSpPr>
          <p:cNvPr id="32781" name="Rectangle 13">
            <a:extLst>
              <a:ext uri="{FF2B5EF4-FFF2-40B4-BE49-F238E27FC236}">
                <a16:creationId xmlns:a16="http://schemas.microsoft.com/office/drawing/2014/main" id="{FA60A8FB-44CE-4E30-95A0-FB8563D08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001" y="1978026"/>
            <a:ext cx="54006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ja-JP" altLang="en-US" sz="2400" dirty="0">
                <a:ea typeface="HG丸ｺﾞｼｯｸM-PRO" panose="020F0609000000000000" pitchFamily="49" charset="-128"/>
              </a:rPr>
              <a:t>担　当：上坂、宇都宮</a:t>
            </a:r>
          </a:p>
        </p:txBody>
      </p:sp>
      <p:sp>
        <p:nvSpPr>
          <p:cNvPr id="32786" name="Rectangle 18">
            <a:extLst>
              <a:ext uri="{FF2B5EF4-FFF2-40B4-BE49-F238E27FC236}">
                <a16:creationId xmlns:a16="http://schemas.microsoft.com/office/drawing/2014/main" id="{8146006C-B67C-4D5D-9638-7448409AF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000" y="3598864"/>
            <a:ext cx="489585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ja-JP" altLang="en-US" sz="2400" dirty="0">
                <a:latin typeface="HG丸ｺﾞｼｯｸM-PRO" panose="020F0609000000000000" pitchFamily="49" charset="-128"/>
                <a:ea typeface="HG丸ｺﾞｼｯｸM-PRO" panose="020F0609000000000000" pitchFamily="49" charset="-128"/>
              </a:rPr>
              <a:t>日　時</a:t>
            </a:r>
            <a:r>
              <a:rPr lang="ja-JP" altLang="en-US" sz="2400" dirty="0">
                <a:latin typeface="HG丸ｺﾞｼｯｸM-PRO" panose="020F0609000000000000" pitchFamily="49" charset="-128"/>
                <a:ea typeface="HG丸ｺﾞｼｯｸM-PRO" panose="020F0609000000000000" pitchFamily="49" charset="-128"/>
                <a:sym typeface="Wingdings" panose="05000000000000000000" pitchFamily="2" charset="2"/>
              </a:rPr>
              <a:t>：月曜～金曜 </a:t>
            </a:r>
            <a:r>
              <a:rPr lang="en-US" altLang="ja-JP" sz="2400" dirty="0">
                <a:ea typeface="HG丸ｺﾞｼｯｸM-PRO" panose="020F0609000000000000" pitchFamily="49" charset="-128"/>
              </a:rPr>
              <a:t>8:00</a:t>
            </a:r>
            <a:r>
              <a:rPr lang="ja-JP" altLang="en-US" sz="2400" dirty="0">
                <a:ea typeface="HG丸ｺﾞｼｯｸM-PRO" panose="020F0609000000000000" pitchFamily="49" charset="-128"/>
              </a:rPr>
              <a:t>～</a:t>
            </a:r>
            <a:r>
              <a:rPr lang="en-US" altLang="ja-JP" sz="2400" dirty="0">
                <a:ea typeface="HG丸ｺﾞｼｯｸM-PRO" panose="020F0609000000000000" pitchFamily="49" charset="-128"/>
              </a:rPr>
              <a:t>17:00</a:t>
            </a:r>
            <a:endParaRPr lang="en-US" altLang="ja-JP" sz="2400" dirty="0">
              <a:latin typeface="HG丸ｺﾞｼｯｸM-PRO" panose="020F0609000000000000" pitchFamily="49" charset="-128"/>
              <a:ea typeface="HG丸ｺﾞｼｯｸM-PRO" panose="020F0609000000000000" pitchFamily="49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BDD7A0E-264B-9F4E-913E-D54A37554B17}"/>
              </a:ext>
            </a:extLst>
          </p:cNvPr>
          <p:cNvSpPr/>
          <p:nvPr/>
        </p:nvSpPr>
        <p:spPr>
          <a:xfrm rot="20565567">
            <a:off x="7542776" y="1117351"/>
            <a:ext cx="302060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40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会社訪問</a:t>
            </a:r>
            <a:endParaRPr lang="en-US" altLang="ja-JP" sz="4000" b="1" dirty="0">
              <a:ln w="22225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40000"/>
                  <a:lumOff val="60000"/>
                </a:schemeClr>
              </a:solidFill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  <a:p>
            <a:pPr algn="ctr"/>
            <a:r>
              <a:rPr lang="ja-JP" altLang="en-US" sz="40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いつでも</a:t>
            </a:r>
            <a:endParaRPr lang="en-US" altLang="ja-JP" sz="4000" b="1" dirty="0">
              <a:ln w="22225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40000"/>
                  <a:lumOff val="60000"/>
                </a:schemeClr>
              </a:solidFill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  <a:p>
            <a:pPr algn="ctr"/>
            <a:r>
              <a:rPr lang="ja-JP" altLang="en-US" sz="40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受付中！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BC6B9E4-C0E3-862A-04EC-B8EA5B343A3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995" y="5059364"/>
            <a:ext cx="7240010" cy="1524213"/>
          </a:xfrm>
          <a:prstGeom prst="rect">
            <a:avLst/>
          </a:prstGeom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F915F821-3209-D19B-4A32-1B51ED05E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0000"/>
            <a:ext cx="12192000" cy="36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47ECB5E-522E-7CA6-8841-E665E90E643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00" y="108000"/>
            <a:ext cx="2172003" cy="45726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8289346-5B9B-6B67-0A69-E2390446B0A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3528341"/>
            <a:ext cx="2160270" cy="2160270"/>
          </a:xfrm>
          <a:prstGeom prst="rect">
            <a:avLst/>
          </a:prstGeom>
          <a:solidFill>
            <a:schemeClr val="tx2"/>
          </a:solidFill>
          <a:ln w="19050" cap="rnd">
            <a:solidFill>
              <a:srgbClr val="002060"/>
            </a:solidFill>
            <a:rou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 animBg="1"/>
      <p:bldP spid="32774" grpId="0"/>
      <p:bldP spid="32775" grpId="0"/>
      <p:bldP spid="32776" grpId="0"/>
      <p:bldP spid="32781" grpId="0"/>
      <p:bldP spid="32786" grpId="0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BB4DCC01-5079-E09C-C1F4-30DFB363A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2781" name="Rectangle 13">
            <a:extLst>
              <a:ext uri="{FF2B5EF4-FFF2-40B4-BE49-F238E27FC236}">
                <a16:creationId xmlns:a16="http://schemas.microsoft.com/office/drawing/2014/main" id="{FA60A8FB-44CE-4E30-95A0-FB8563D08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168" y="2919537"/>
            <a:ext cx="6948115" cy="1018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dirty="0">
                <a:ea typeface="HG丸ｺﾞｼｯｸM-PRO" panose="020F0609000000000000" pitchFamily="49" charset="-128"/>
              </a:rPr>
              <a:t>ありがとうございました。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679EF1B-578B-EED8-E36E-D9AF7C1C3ED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400" y="5058001"/>
            <a:ext cx="7240010" cy="1524213"/>
          </a:xfrm>
          <a:prstGeom prst="rect">
            <a:avLst/>
          </a:prstGeom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CCC1822F-0E50-6792-6214-FAF168E34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0000"/>
            <a:ext cx="12192000" cy="36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5EBEAC3-339B-F4F9-F78A-FB45240D15B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00" y="108000"/>
            <a:ext cx="2172003" cy="457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5D2D43E1-AC92-DEF4-66BC-3C2398AC40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グラフ 3">
            <a:extLst>
              <a:ext uri="{FF2B5EF4-FFF2-40B4-BE49-F238E27FC236}">
                <a16:creationId xmlns:a16="http://schemas.microsoft.com/office/drawing/2014/main" id="{AD32FDEA-7DAD-D5E6-EBAE-43D6EDFED3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4897581"/>
              </p:ext>
            </p:extLst>
          </p:nvPr>
        </p:nvGraphicFramePr>
        <p:xfrm>
          <a:off x="2743200" y="1870869"/>
          <a:ext cx="6705600" cy="3938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078" name="Rectangle 6">
            <a:extLst>
              <a:ext uri="{FF2B5EF4-FFF2-40B4-BE49-F238E27FC236}">
                <a16:creationId xmlns:a16="http://schemas.microsoft.com/office/drawing/2014/main" id="{174A0534-5CF8-4FF1-AF08-1A9B075B7FE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782888" y="1258888"/>
            <a:ext cx="2159000" cy="539750"/>
          </a:xfrm>
          <a:noFill/>
          <a:ln/>
        </p:spPr>
        <p:txBody>
          <a:bodyPr anchor="ctr"/>
          <a:lstStyle/>
          <a:p>
            <a:pPr algn="l"/>
            <a:r>
              <a:rPr lang="ja-JP" altLang="en-US" sz="2800" b="1" dirty="0">
                <a:solidFill>
                  <a:srgbClr val="2B2E7C"/>
                </a:solidFill>
                <a:ea typeface="HG丸ｺﾞｼｯｸM-PRO" panose="020F0609000000000000" pitchFamily="49" charset="-128"/>
              </a:rPr>
              <a:t>会社概要</a:t>
            </a:r>
          </a:p>
        </p:txBody>
      </p:sp>
      <p:sp>
        <p:nvSpPr>
          <p:cNvPr id="3098" name="Rectangle 26">
            <a:extLst>
              <a:ext uri="{FF2B5EF4-FFF2-40B4-BE49-F238E27FC236}">
                <a16:creationId xmlns:a16="http://schemas.microsoft.com/office/drawing/2014/main" id="{1995033D-FB97-4323-A3DB-F4240DFDD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6276" y="5876926"/>
            <a:ext cx="6265863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ja-JP" altLang="en-US" sz="2400" dirty="0">
                <a:ea typeface="HG丸ｺﾞｼｯｸM-PRO" panose="020F0609000000000000" pitchFamily="49" charset="-128"/>
              </a:rPr>
              <a:t>過去一年間の離職率：</a:t>
            </a:r>
            <a:r>
              <a:rPr lang="en-US" altLang="ja-JP" sz="2400" dirty="0">
                <a:ea typeface="HG丸ｺﾞｼｯｸM-PRO" panose="020F0609000000000000" pitchFamily="49" charset="-128"/>
              </a:rPr>
              <a:t>2.38</a:t>
            </a:r>
            <a:r>
              <a:rPr lang="ja-JP" altLang="en-US" sz="1800" dirty="0">
                <a:ea typeface="HG丸ｺﾞｼｯｸM-PRO" panose="020F0609000000000000" pitchFamily="49" charset="-128"/>
              </a:rPr>
              <a:t>％ </a:t>
            </a:r>
            <a:r>
              <a:rPr lang="en-US" altLang="ja-JP" sz="2000" dirty="0">
                <a:ea typeface="HG丸ｺﾞｼｯｸM-PRO" panose="020F0609000000000000" pitchFamily="49" charset="-128"/>
              </a:rPr>
              <a:t>(1</a:t>
            </a:r>
            <a:r>
              <a:rPr lang="ja-JP" altLang="en-US" sz="2000" dirty="0">
                <a:ea typeface="HG丸ｺﾞｼｯｸM-PRO" panose="020F0609000000000000" pitchFamily="49" charset="-128"/>
              </a:rPr>
              <a:t>名</a:t>
            </a:r>
            <a:r>
              <a:rPr lang="en-US" altLang="ja-JP" sz="2000" dirty="0">
                <a:ea typeface="HG丸ｺﾞｼｯｸM-PRO" panose="020F0609000000000000" pitchFamily="49" charset="-128"/>
              </a:rPr>
              <a:t>)</a:t>
            </a:r>
          </a:p>
        </p:txBody>
      </p:sp>
      <p:sp>
        <p:nvSpPr>
          <p:cNvPr id="3099" name="Rectangle 27">
            <a:extLst>
              <a:ext uri="{FF2B5EF4-FFF2-40B4-BE49-F238E27FC236}">
                <a16:creationId xmlns:a16="http://schemas.microsoft.com/office/drawing/2014/main" id="{498087B0-1965-4736-B4EE-AF4FBCF26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9151" y="2205039"/>
            <a:ext cx="1223963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ja-JP" altLang="en-US" sz="2400" dirty="0">
                <a:ea typeface="HG丸ｺﾞｼｯｸM-PRO" panose="020F0609000000000000" pitchFamily="49" charset="-128"/>
              </a:rPr>
              <a:t>年齢層</a:t>
            </a:r>
          </a:p>
        </p:txBody>
      </p:sp>
      <p:sp>
        <p:nvSpPr>
          <p:cNvPr id="3100" name="Rectangle 28">
            <a:extLst>
              <a:ext uri="{FF2B5EF4-FFF2-40B4-BE49-F238E27FC236}">
                <a16:creationId xmlns:a16="http://schemas.microsoft.com/office/drawing/2014/main" id="{B19792C7-C95C-42D0-90C2-2C9F3AC9F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089" y="5283201"/>
            <a:ext cx="3024187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ja-JP" altLang="en-US" sz="2400" dirty="0">
                <a:ea typeface="HG丸ｺﾞｼｯｸM-PRO" panose="020F0609000000000000" pitchFamily="49" charset="-128"/>
              </a:rPr>
              <a:t>平均年齢：</a:t>
            </a:r>
            <a:r>
              <a:rPr lang="en-US" altLang="ja-JP" sz="2400" dirty="0">
                <a:ea typeface="HG丸ｺﾞｼｯｸM-PRO" panose="020F0609000000000000" pitchFamily="49" charset="-128"/>
              </a:rPr>
              <a:t>43.4</a:t>
            </a:r>
            <a:r>
              <a:rPr lang="ja-JP" altLang="en-US" sz="2400" dirty="0">
                <a:ea typeface="HG丸ｺﾞｼｯｸM-PRO" panose="020F0609000000000000" pitchFamily="49" charset="-128"/>
              </a:rPr>
              <a:t>歳</a:t>
            </a:r>
          </a:p>
        </p:txBody>
      </p:sp>
      <p:sp>
        <p:nvSpPr>
          <p:cNvPr id="2" name="Rectangle 28">
            <a:extLst>
              <a:ext uri="{FF2B5EF4-FFF2-40B4-BE49-F238E27FC236}">
                <a16:creationId xmlns:a16="http://schemas.microsoft.com/office/drawing/2014/main" id="{0820E69F-E1DF-19EF-2F88-5B210EEA0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3301" y="6110288"/>
            <a:ext cx="1744848" cy="23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en-US" altLang="ja-JP" sz="1200" dirty="0">
                <a:ea typeface="HG丸ｺﾞｼｯｸM-PRO" panose="020F0609000000000000" pitchFamily="49" charset="-128"/>
              </a:rPr>
              <a:t>※</a:t>
            </a:r>
            <a:r>
              <a:rPr lang="ja-JP" altLang="en-US" sz="1200" dirty="0">
                <a:ea typeface="HG丸ｺﾞｼｯｸM-PRO" panose="020F0609000000000000" pitchFamily="49" charset="-128"/>
              </a:rPr>
              <a:t>令和</a:t>
            </a:r>
            <a:r>
              <a:rPr lang="en-US" altLang="ja-JP" sz="1200" dirty="0">
                <a:ea typeface="HG丸ｺﾞｼｯｸM-PRO" panose="020F0609000000000000" pitchFamily="49" charset="-128"/>
              </a:rPr>
              <a:t>7</a:t>
            </a:r>
            <a:r>
              <a:rPr lang="ja-JP" altLang="en-US" sz="1200" dirty="0">
                <a:ea typeface="HG丸ｺﾞｼｯｸM-PRO" panose="020F0609000000000000" pitchFamily="49" charset="-128"/>
              </a:rPr>
              <a:t>年</a:t>
            </a:r>
            <a:r>
              <a:rPr lang="en-US" altLang="ja-JP" sz="1200" dirty="0">
                <a:ea typeface="HG丸ｺﾞｼｯｸM-PRO" panose="020F0609000000000000" pitchFamily="49" charset="-128"/>
              </a:rPr>
              <a:t>11</a:t>
            </a:r>
            <a:r>
              <a:rPr lang="ja-JP" altLang="en-US" sz="1200" dirty="0">
                <a:ea typeface="HG丸ｺﾞｼｯｸM-PRO" panose="020F0609000000000000" pitchFamily="49" charset="-128"/>
              </a:rPr>
              <a:t>月</a:t>
            </a:r>
            <a:r>
              <a:rPr lang="en-US" altLang="ja-JP" sz="1200" dirty="0">
                <a:ea typeface="HG丸ｺﾞｼｯｸM-PRO" panose="020F0609000000000000" pitchFamily="49" charset="-128"/>
              </a:rPr>
              <a:t>1</a:t>
            </a:r>
            <a:r>
              <a:rPr lang="ja-JP" altLang="en-US" sz="1200" dirty="0">
                <a:ea typeface="HG丸ｺﾞｼｯｸM-PRO" panose="020F0609000000000000" pitchFamily="49" charset="-128"/>
              </a:rPr>
              <a:t>日時点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918ABBE9-F429-926A-2B50-61E1D17E1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0000"/>
            <a:ext cx="12192000" cy="36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72617B7-F699-E3FD-390F-77A5294270E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00" y="108000"/>
            <a:ext cx="2172003" cy="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28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3098" grpId="0"/>
      <p:bldP spid="309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00BF8450-B50B-385B-D86A-B375191FD7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868" name="Rectangle 4">
            <a:extLst>
              <a:ext uri="{FF2B5EF4-FFF2-40B4-BE49-F238E27FC236}">
                <a16:creationId xmlns:a16="http://schemas.microsoft.com/office/drawing/2014/main" id="{1C9AA472-8128-40B7-8CC3-002614D7EAE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782888" y="1258888"/>
            <a:ext cx="3601144" cy="539750"/>
          </a:xfrm>
          <a:noFill/>
          <a:ln/>
        </p:spPr>
        <p:txBody>
          <a:bodyPr anchor="ctr"/>
          <a:lstStyle/>
          <a:p>
            <a:pPr algn="l"/>
            <a:r>
              <a:rPr lang="ja-JP" altLang="en-US" sz="2800" b="1" dirty="0">
                <a:solidFill>
                  <a:srgbClr val="2B2E7C"/>
                </a:solidFill>
                <a:ea typeface="HG丸ｺﾞｼｯｸM-PRO" panose="020F0609000000000000" pitchFamily="49" charset="-128"/>
              </a:rPr>
              <a:t>福井本社 地図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2613706-76A3-4C88-A1DC-AC1CEEE38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568" y="1816320"/>
            <a:ext cx="7776864" cy="4781330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DD2CAAC-122D-56D3-B43C-FB46BD08AAAC}"/>
              </a:ext>
            </a:extLst>
          </p:cNvPr>
          <p:cNvSpPr/>
          <p:nvPr/>
        </p:nvSpPr>
        <p:spPr>
          <a:xfrm>
            <a:off x="6456040" y="4005064"/>
            <a:ext cx="432048" cy="288032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00CCE902-6145-3C81-D88B-3D72343BA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0000"/>
            <a:ext cx="12192000" cy="36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0C66E47-4FBE-1532-F93E-364493D72F7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00" y="108000"/>
            <a:ext cx="2172003" cy="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9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3DAFEBC-0FD8-E777-E159-536694AC1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931441B-E34D-7135-03B9-B22E9CB797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765" y="1989199"/>
            <a:ext cx="7372470" cy="4607794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36868" name="Rectangle 4">
            <a:extLst>
              <a:ext uri="{FF2B5EF4-FFF2-40B4-BE49-F238E27FC236}">
                <a16:creationId xmlns:a16="http://schemas.microsoft.com/office/drawing/2014/main" id="{1C9AA472-8128-40B7-8CC3-002614D7EAE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782888" y="1258888"/>
            <a:ext cx="3025080" cy="539750"/>
          </a:xfrm>
          <a:noFill/>
          <a:ln/>
        </p:spPr>
        <p:txBody>
          <a:bodyPr anchor="ctr"/>
          <a:lstStyle/>
          <a:p>
            <a:pPr algn="l"/>
            <a:r>
              <a:rPr lang="ja-JP" altLang="en-US" sz="2800" b="1" dirty="0">
                <a:solidFill>
                  <a:srgbClr val="2B2E7C"/>
                </a:solidFill>
                <a:ea typeface="HG丸ｺﾞｼｯｸM-PRO" panose="020F0609000000000000" pitchFamily="49" charset="-128"/>
              </a:rPr>
              <a:t>福井本社 外観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A9D444A1-37BF-E07C-47E2-A242B4CC7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0000"/>
            <a:ext cx="12192000" cy="36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C4B11EE-08BD-2D33-155B-F0AA236C82A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00" y="108000"/>
            <a:ext cx="2172003" cy="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6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96901-3388-E548-3E77-7E328EDDE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9C01EA9C-BB05-1F53-8EAA-E9A2437D9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B72DA40-4992-F351-33CF-1D3AA5AFD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942" y="1798638"/>
            <a:ext cx="8002117" cy="4572638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36868" name="Rectangle 4">
            <a:extLst>
              <a:ext uri="{FF2B5EF4-FFF2-40B4-BE49-F238E27FC236}">
                <a16:creationId xmlns:a16="http://schemas.microsoft.com/office/drawing/2014/main" id="{C7CAC5D1-C990-7442-83B7-B2ECE6698B3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782888" y="1258888"/>
            <a:ext cx="3601144" cy="539750"/>
          </a:xfrm>
          <a:noFill/>
          <a:ln/>
        </p:spPr>
        <p:txBody>
          <a:bodyPr anchor="ctr"/>
          <a:lstStyle/>
          <a:p>
            <a:pPr algn="l"/>
            <a:r>
              <a:rPr lang="ja-JP" altLang="en-US" sz="2800" b="1" dirty="0">
                <a:solidFill>
                  <a:srgbClr val="2B2E7C"/>
                </a:solidFill>
                <a:ea typeface="HG丸ｺﾞｼｯｸM-PRO" panose="020F0609000000000000" pitchFamily="49" charset="-128"/>
              </a:rPr>
              <a:t>富山営業所 地図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541BAD5-6A04-ED10-43BA-73DC50FACA32}"/>
              </a:ext>
            </a:extLst>
          </p:cNvPr>
          <p:cNvSpPr/>
          <p:nvPr/>
        </p:nvSpPr>
        <p:spPr>
          <a:xfrm>
            <a:off x="3143672" y="4653136"/>
            <a:ext cx="432048" cy="288032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36E95080-59CE-1F6B-7AEA-C5CE8A8FA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0000"/>
            <a:ext cx="12192000" cy="36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1D73309-786A-04C7-FB00-D64BC5E3E3C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00" y="108000"/>
            <a:ext cx="2172003" cy="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6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E63160-FC41-07E8-2EA1-5F9752625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B3598BE7-78CC-A903-9DD8-6BD65DC59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868" name="Rectangle 4">
            <a:extLst>
              <a:ext uri="{FF2B5EF4-FFF2-40B4-BE49-F238E27FC236}">
                <a16:creationId xmlns:a16="http://schemas.microsoft.com/office/drawing/2014/main" id="{840FF7ED-DF48-EB3B-383A-D71EC61EE94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782888" y="1258888"/>
            <a:ext cx="3169096" cy="539750"/>
          </a:xfrm>
          <a:noFill/>
          <a:ln/>
        </p:spPr>
        <p:txBody>
          <a:bodyPr anchor="ctr"/>
          <a:lstStyle/>
          <a:p>
            <a:pPr algn="l"/>
            <a:r>
              <a:rPr lang="ja-JP" altLang="en-US" sz="2800" b="1" dirty="0">
                <a:solidFill>
                  <a:srgbClr val="2B2E7C"/>
                </a:solidFill>
                <a:ea typeface="HG丸ｺﾞｼｯｸM-PRO" panose="020F0609000000000000" pitchFamily="49" charset="-128"/>
              </a:rPr>
              <a:t>富山営業所 外観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428B02B-D591-F825-5228-42C59D5DDA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258" y="1826085"/>
            <a:ext cx="7773485" cy="4858428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EA2726AC-AB3E-196D-A578-55D134F553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0000"/>
            <a:ext cx="12192000" cy="36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2C0A53D-2AE9-CAD9-F725-6725DC36ED7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00" y="108000"/>
            <a:ext cx="2172003" cy="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7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FAA52-1811-A66D-7FEB-452C3BEAA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AC28B49F-756F-95A5-9183-C5084867F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508" name="Rectangle 4">
            <a:extLst>
              <a:ext uri="{FF2B5EF4-FFF2-40B4-BE49-F238E27FC236}">
                <a16:creationId xmlns:a16="http://schemas.microsoft.com/office/drawing/2014/main" id="{81C13B9E-EDB2-9E0F-3D3B-ED440F92C7A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782888" y="1258888"/>
            <a:ext cx="2159000" cy="539750"/>
          </a:xfrm>
          <a:noFill/>
          <a:ln/>
        </p:spPr>
        <p:txBody>
          <a:bodyPr anchor="ctr"/>
          <a:lstStyle/>
          <a:p>
            <a:pPr algn="l"/>
            <a:r>
              <a:rPr lang="ja-JP" altLang="en-US" sz="2800" b="1" dirty="0">
                <a:solidFill>
                  <a:srgbClr val="2B2E7C"/>
                </a:solidFill>
                <a:ea typeface="HG丸ｺﾞｼｯｸM-PRO" panose="020F0609000000000000" pitchFamily="49" charset="-128"/>
              </a:rPr>
              <a:t>会社沿革</a:t>
            </a:r>
          </a:p>
        </p:txBody>
      </p:sp>
      <p:sp>
        <p:nvSpPr>
          <p:cNvPr id="21509" name="Rectangle 5">
            <a:extLst>
              <a:ext uri="{FF2B5EF4-FFF2-40B4-BE49-F238E27FC236}">
                <a16:creationId xmlns:a16="http://schemas.microsoft.com/office/drawing/2014/main" id="{30D2F6B2-B6C0-AC8C-E5F2-469464CE5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2888" y="1979564"/>
            <a:ext cx="6516688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en-US" altLang="ja-JP" sz="2400" dirty="0">
                <a:ea typeface="HG丸ｺﾞｼｯｸM-PRO" panose="020F0609000000000000" pitchFamily="49" charset="-128"/>
              </a:rPr>
              <a:t>1950(S25)</a:t>
            </a:r>
            <a:r>
              <a:rPr lang="ja-JP" altLang="en-US" sz="2400" dirty="0">
                <a:ea typeface="HG丸ｺﾞｼｯｸM-PRO" panose="020F0609000000000000" pitchFamily="49" charset="-128"/>
              </a:rPr>
              <a:t>年 中島商事福井営業所として創業</a:t>
            </a:r>
          </a:p>
        </p:txBody>
      </p:sp>
      <p:sp>
        <p:nvSpPr>
          <p:cNvPr id="21510" name="Rectangle 6">
            <a:extLst>
              <a:ext uri="{FF2B5EF4-FFF2-40B4-BE49-F238E27FC236}">
                <a16:creationId xmlns:a16="http://schemas.microsoft.com/office/drawing/2014/main" id="{2F071D1E-FEFA-7F20-C5E6-22A78E44E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4001" y="2448001"/>
            <a:ext cx="7345363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en-US" altLang="ja-JP" sz="2400" dirty="0">
                <a:ea typeface="HG丸ｺﾞｼｯｸM-PRO" panose="020F0609000000000000" pitchFamily="49" charset="-128"/>
              </a:rPr>
              <a:t>1959(S34)</a:t>
            </a:r>
            <a:r>
              <a:rPr lang="ja-JP" altLang="en-US" sz="2400" dirty="0">
                <a:ea typeface="HG丸ｺﾞｼｯｸM-PRO" panose="020F0609000000000000" pitchFamily="49" charset="-128"/>
              </a:rPr>
              <a:t>年 中島管材鋼機株式会社として設立</a:t>
            </a:r>
          </a:p>
        </p:txBody>
      </p:sp>
      <p:sp>
        <p:nvSpPr>
          <p:cNvPr id="21511" name="Rectangle 7">
            <a:extLst>
              <a:ext uri="{FF2B5EF4-FFF2-40B4-BE49-F238E27FC236}">
                <a16:creationId xmlns:a16="http://schemas.microsoft.com/office/drawing/2014/main" id="{751FDB60-C433-AB0B-4E39-4E01CB964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4000" y="2916001"/>
            <a:ext cx="720090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en-US" altLang="ja-JP" sz="2400" dirty="0">
                <a:ea typeface="HG丸ｺﾞｼｯｸM-PRO" panose="020F0609000000000000" pitchFamily="49" charset="-128"/>
              </a:rPr>
              <a:t>1967(S42)</a:t>
            </a:r>
            <a:r>
              <a:rPr lang="ja-JP" altLang="en-US" sz="2400" dirty="0">
                <a:latin typeface="HG丸ｺﾞｼｯｸM-PRO" panose="020F0609000000000000" pitchFamily="49" charset="-128"/>
                <a:ea typeface="HG丸ｺﾞｼｯｸM-PRO" panose="020F0609000000000000" pitchFamily="49" charset="-128"/>
              </a:rPr>
              <a:t>年 富山管材興業を吸収合併</a:t>
            </a:r>
            <a:r>
              <a:rPr lang="en-US" altLang="ja-JP" sz="1400" dirty="0">
                <a:latin typeface="HG丸ｺﾞｼｯｸM-PRO" panose="020F0609000000000000" pitchFamily="49" charset="-128"/>
                <a:ea typeface="HG丸ｺﾞｼｯｸM-PRO" panose="020F0609000000000000" pitchFamily="49" charset="-128"/>
              </a:rPr>
              <a:t>※</a:t>
            </a:r>
            <a:r>
              <a:rPr lang="ja-JP" altLang="en-US" sz="1400" dirty="0">
                <a:latin typeface="HG丸ｺﾞｼｯｸM-PRO" panose="020F0609000000000000" pitchFamily="49" charset="-128"/>
                <a:ea typeface="HG丸ｺﾞｼｯｸM-PRO" panose="020F0609000000000000" pitchFamily="49" charset="-128"/>
              </a:rPr>
              <a:t>現在の富山営業所</a:t>
            </a:r>
          </a:p>
        </p:txBody>
      </p:sp>
      <p:sp>
        <p:nvSpPr>
          <p:cNvPr id="21512" name="Rectangle 8">
            <a:extLst>
              <a:ext uri="{FF2B5EF4-FFF2-40B4-BE49-F238E27FC236}">
                <a16:creationId xmlns:a16="http://schemas.microsoft.com/office/drawing/2014/main" id="{1BC93A2A-C540-E601-A342-C166E68995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4001" y="3384001"/>
            <a:ext cx="777649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en-US" altLang="ja-JP" sz="2400" dirty="0">
                <a:ea typeface="HG丸ｺﾞｼｯｸM-PRO" panose="020F0609000000000000" pitchFamily="49" charset="-128"/>
              </a:rPr>
              <a:t>1971(S46)</a:t>
            </a:r>
            <a:r>
              <a:rPr lang="ja-JP" altLang="en-US" sz="2400" dirty="0">
                <a:ea typeface="HG丸ｺﾞｼｯｸM-PRO" panose="020F0609000000000000" pitchFamily="49" charset="-128"/>
              </a:rPr>
              <a:t>年 本社を現在の福井問屋センター内に移転</a:t>
            </a:r>
          </a:p>
        </p:txBody>
      </p:sp>
      <p:sp>
        <p:nvSpPr>
          <p:cNvPr id="21513" name="Rectangle 9">
            <a:extLst>
              <a:ext uri="{FF2B5EF4-FFF2-40B4-BE49-F238E27FC236}">
                <a16:creationId xmlns:a16="http://schemas.microsoft.com/office/drawing/2014/main" id="{7A61F36A-3BA3-1FF5-A438-45A782BFE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4001" y="3852001"/>
            <a:ext cx="7273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en-US" altLang="ja-JP" sz="2400" dirty="0">
                <a:ea typeface="HG丸ｺﾞｼｯｸM-PRO" panose="020F0609000000000000" pitchFamily="49" charset="-128"/>
              </a:rPr>
              <a:t>1995(H07)</a:t>
            </a:r>
            <a:r>
              <a:rPr lang="ja-JP" altLang="en-US" sz="2400" dirty="0">
                <a:ea typeface="HG丸ｺﾞｼｯｸM-PRO" panose="020F0609000000000000" pitchFamily="49" charset="-128"/>
              </a:rPr>
              <a:t>年 本社社屋増築</a:t>
            </a:r>
            <a:endParaRPr lang="ja-JP" altLang="en-US" sz="1400" dirty="0">
              <a:ea typeface="HG丸ｺﾞｼｯｸM-PRO" panose="020F0609000000000000" pitchFamily="49" charset="-128"/>
            </a:endParaRPr>
          </a:p>
        </p:txBody>
      </p:sp>
      <p:sp>
        <p:nvSpPr>
          <p:cNvPr id="21514" name="Rectangle 10">
            <a:extLst>
              <a:ext uri="{FF2B5EF4-FFF2-40B4-BE49-F238E27FC236}">
                <a16:creationId xmlns:a16="http://schemas.microsoft.com/office/drawing/2014/main" id="{89CB3E29-5558-9E31-272D-DD20240BCA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4001" y="4320001"/>
            <a:ext cx="6589713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en-US" altLang="ja-JP" sz="2400" dirty="0">
                <a:ea typeface="HG丸ｺﾞｼｯｸM-PRO" panose="020F0609000000000000" pitchFamily="49" charset="-128"/>
              </a:rPr>
              <a:t>1997(H09)</a:t>
            </a:r>
            <a:r>
              <a:rPr lang="ja-JP" altLang="en-US" sz="2400" dirty="0">
                <a:ea typeface="HG丸ｺﾞｼｯｸM-PRO" panose="020F0609000000000000" pitchFamily="49" charset="-128"/>
              </a:rPr>
              <a:t>年 富山営業所を現在地に移転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FBEF93-721C-7FEC-B11E-B9F7E76FA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4000" y="4788001"/>
            <a:ext cx="6697166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en-US" altLang="ja-JP" sz="2400" dirty="0">
                <a:ea typeface="HG丸ｺﾞｼｯｸM-PRO" panose="020F0609000000000000" pitchFamily="49" charset="-128"/>
              </a:rPr>
              <a:t>2020(R02)</a:t>
            </a:r>
            <a:r>
              <a:rPr lang="ja-JP" altLang="en-US" sz="2400" dirty="0">
                <a:ea typeface="HG丸ｺﾞｼｯｸM-PRO" panose="020F0609000000000000" pitchFamily="49" charset="-128"/>
              </a:rPr>
              <a:t>年 創業</a:t>
            </a:r>
            <a:r>
              <a:rPr lang="en-US" altLang="ja-JP" sz="2400" dirty="0">
                <a:ea typeface="HG丸ｺﾞｼｯｸM-PRO" panose="020F0609000000000000" pitchFamily="49" charset="-128"/>
              </a:rPr>
              <a:t>70</a:t>
            </a:r>
            <a:r>
              <a:rPr lang="ja-JP" altLang="en-US" sz="2400" dirty="0">
                <a:ea typeface="HG丸ｺﾞｼｯｸM-PRO" panose="020F0609000000000000" pitchFamily="49" charset="-128"/>
              </a:rPr>
              <a:t>周年</a:t>
            </a:r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9E33CBD2-31A4-DD47-3C7B-67BD002B3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4000" y="5256001"/>
            <a:ext cx="6697166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en-US" altLang="ja-JP" sz="2400" dirty="0">
                <a:ea typeface="HG丸ｺﾞｼｯｸM-PRO" panose="020F0609000000000000" pitchFamily="49" charset="-128"/>
              </a:rPr>
              <a:t>2023(R05)</a:t>
            </a:r>
            <a:r>
              <a:rPr lang="ja-JP" altLang="en-US" sz="2400" dirty="0">
                <a:ea typeface="HG丸ｺﾞｼｯｸM-PRO" panose="020F0609000000000000" pitchFamily="49" charset="-128"/>
              </a:rPr>
              <a:t>年 上坂誠治が代表取締役社長に就任</a:t>
            </a: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86579A25-B6DD-85A7-2728-B604C2456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4000" y="5724001"/>
            <a:ext cx="6697166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en-US" altLang="ja-JP" sz="2400" dirty="0">
                <a:ea typeface="HG丸ｺﾞｼｯｸM-PRO" panose="020F0609000000000000" pitchFamily="49" charset="-128"/>
              </a:rPr>
              <a:t>2025(R07)</a:t>
            </a:r>
            <a:r>
              <a:rPr lang="ja-JP" altLang="en-US" sz="2400" dirty="0">
                <a:ea typeface="HG丸ｺﾞｼｯｸM-PRO" panose="020F0609000000000000" pitchFamily="49" charset="-128"/>
              </a:rPr>
              <a:t>年 本社第</a:t>
            </a:r>
            <a:r>
              <a:rPr lang="en-US" altLang="ja-JP" sz="2400" dirty="0">
                <a:ea typeface="HG丸ｺﾞｼｯｸM-PRO" panose="020F0609000000000000" pitchFamily="49" charset="-128"/>
              </a:rPr>
              <a:t>2</a:t>
            </a:r>
            <a:r>
              <a:rPr lang="ja-JP" altLang="en-US" sz="2400" dirty="0">
                <a:ea typeface="HG丸ｺﾞｼｯｸM-PRO" panose="020F0609000000000000" pitchFamily="49" charset="-128"/>
              </a:rPr>
              <a:t>倉庫新築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872D14D8-9C8B-B819-42FD-0D1F7AAB4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0000"/>
            <a:ext cx="12192000" cy="36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DCD5B51-03B6-291D-6C98-41608847314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00" y="108000"/>
            <a:ext cx="2172003" cy="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71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nimBg="1"/>
      <p:bldP spid="21509" grpId="0"/>
      <p:bldP spid="21510" grpId="0"/>
      <p:bldP spid="21511" grpId="0"/>
      <p:bldP spid="21512" grpId="0"/>
      <p:bldP spid="21513" grpId="0"/>
      <p:bldP spid="21514" grpId="0"/>
      <p:bldP spid="11" grpId="0"/>
      <p:bldP spid="2" grpId="0"/>
      <p:bldP spid="3" grpId="0"/>
    </p:bld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2488</TotalTime>
  <Words>651</Words>
  <Application>Microsoft Office PowerPoint</Application>
  <PresentationFormat>ワイド画面</PresentationFormat>
  <Paragraphs>108</Paragraphs>
  <Slides>32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32</vt:i4>
      </vt:variant>
    </vt:vector>
  </HeadingPairs>
  <TitlesOfParts>
    <vt:vector size="39" baseType="lpstr">
      <vt:lpstr>AR Pゴシック体S</vt:lpstr>
      <vt:lpstr>HG丸ｺﾞｼｯｸM-PRO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会社概要</vt:lpstr>
      <vt:lpstr>会社概要</vt:lpstr>
      <vt:lpstr>福井本社 地図</vt:lpstr>
      <vt:lpstr>福井本社 外観</vt:lpstr>
      <vt:lpstr>富山営業所 地図</vt:lpstr>
      <vt:lpstr>富山営業所 外観</vt:lpstr>
      <vt:lpstr>会社沿革</vt:lpstr>
      <vt:lpstr>会社理念</vt:lpstr>
      <vt:lpstr>業　種</vt:lpstr>
      <vt:lpstr>業　種</vt:lpstr>
      <vt:lpstr>業　種</vt:lpstr>
      <vt:lpstr>PowerPoint プレゼンテーション</vt:lpstr>
      <vt:lpstr>管 材</vt:lpstr>
      <vt:lpstr>管 材</vt:lpstr>
      <vt:lpstr>管 材</vt:lpstr>
      <vt:lpstr>管 材</vt:lpstr>
      <vt:lpstr>管 材</vt:lpstr>
      <vt:lpstr>管 材</vt:lpstr>
      <vt:lpstr>管 材</vt:lpstr>
      <vt:lpstr>住宅設備</vt:lpstr>
      <vt:lpstr>住宅設備</vt:lpstr>
      <vt:lpstr>住宅設備</vt:lpstr>
      <vt:lpstr>住宅設備</vt:lpstr>
      <vt:lpstr>PowerPoint プレゼンテーション</vt:lpstr>
      <vt:lpstr>職　種</vt:lpstr>
      <vt:lpstr>PowerPoint プレゼンテーション</vt:lpstr>
      <vt:lpstr>PowerPoint プレゼンテーション</vt:lpstr>
      <vt:lpstr>その他</vt:lpstr>
      <vt:lpstr>問い合わせ先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kanzai004</dc:creator>
  <cp:lastModifiedBy>中島管材</cp:lastModifiedBy>
  <cp:revision>391</cp:revision>
  <cp:lastPrinted>2023-06-27T03:10:14Z</cp:lastPrinted>
  <dcterms:created xsi:type="dcterms:W3CDTF">2017-04-10T06:16:59Z</dcterms:created>
  <dcterms:modified xsi:type="dcterms:W3CDTF">2026-02-09T00:47:25Z</dcterms:modified>
</cp:coreProperties>
</file>