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handoutMasterIdLst>
    <p:handoutMasterId r:id="rId35"/>
  </p:handoutMasterIdLst>
  <p:sldIdLst>
    <p:sldId id="326" r:id="rId2"/>
    <p:sldId id="258" r:id="rId3"/>
    <p:sldId id="288" r:id="rId4"/>
    <p:sldId id="318" r:id="rId5"/>
    <p:sldId id="295" r:id="rId6"/>
    <p:sldId id="319" r:id="rId7"/>
    <p:sldId id="324" r:id="rId8"/>
    <p:sldId id="325" r:id="rId9"/>
    <p:sldId id="330" r:id="rId10"/>
    <p:sldId id="274" r:id="rId11"/>
    <p:sldId id="289" r:id="rId12"/>
    <p:sldId id="296" r:id="rId13"/>
    <p:sldId id="332" r:id="rId14"/>
    <p:sldId id="275" r:id="rId15"/>
    <p:sldId id="298" r:id="rId16"/>
    <p:sldId id="292" r:id="rId17"/>
    <p:sldId id="316" r:id="rId18"/>
    <p:sldId id="299" r:id="rId19"/>
    <p:sldId id="300" r:id="rId20"/>
    <p:sldId id="328" r:id="rId21"/>
    <p:sldId id="327" r:id="rId22"/>
    <p:sldId id="302" r:id="rId23"/>
    <p:sldId id="303" r:id="rId24"/>
    <p:sldId id="304" r:id="rId25"/>
    <p:sldId id="305" r:id="rId26"/>
    <p:sldId id="320" r:id="rId27"/>
    <p:sldId id="321" r:id="rId28"/>
    <p:sldId id="329" r:id="rId29"/>
    <p:sldId id="322" r:id="rId30"/>
    <p:sldId id="323" r:id="rId31"/>
    <p:sldId id="284" r:id="rId32"/>
    <p:sldId id="317" r:id="rId33"/>
  </p:sldIdLst>
  <p:sldSz cx="6858000" cy="12192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nzai039" initials="k" lastIdx="1" clrIdx="0">
    <p:extLst>
      <p:ext uri="{19B8F6BF-5375-455C-9EA6-DF929625EA0E}">
        <p15:presenceInfo xmlns:p15="http://schemas.microsoft.com/office/powerpoint/2012/main" userId="kanzai039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2E7C"/>
    <a:srgbClr val="5B9BD5"/>
    <a:srgbClr val="FF9999"/>
    <a:srgbClr val="FF5050"/>
    <a:srgbClr val="99FF99"/>
    <a:srgbClr val="33CC33"/>
    <a:srgbClr val="4472C4"/>
    <a:srgbClr val="ED7D31"/>
    <a:srgbClr val="FFC000"/>
    <a:srgbClr val="A5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87" autoAdjust="0"/>
    <p:restoredTop sz="94630" autoAdjust="0"/>
  </p:normalViewPr>
  <p:slideViewPr>
    <p:cSldViewPr>
      <p:cViewPr varScale="1">
        <p:scale>
          <a:sx n="47" d="100"/>
          <a:sy n="47" d="100"/>
        </p:scale>
        <p:origin x="1770" y="42"/>
      </p:cViewPr>
      <p:guideLst>
        <p:guide orient="horz" pos="384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年齢層</c:v>
                </c:pt>
              </c:strCache>
            </c:strRef>
          </c:tx>
          <c:spPr>
            <a:solidFill>
              <a:srgbClr val="FF8040"/>
            </a:solidFill>
          </c:spPr>
          <c:dPt>
            <c:idx val="0"/>
            <c:bubble3D val="0"/>
            <c:spPr>
              <a:solidFill>
                <a:srgbClr val="5B9BD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A25D-47EC-83D3-C823386A9700}"/>
              </c:ext>
            </c:extLst>
          </c:dPt>
          <c:dPt>
            <c:idx val="1"/>
            <c:bubble3D val="0"/>
            <c:spPr>
              <a:solidFill>
                <a:srgbClr val="4472C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25D-47EC-83D3-C823386A9700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A25D-47EC-83D3-C823386A9700}"/>
              </c:ext>
            </c:extLst>
          </c:dPt>
          <c:dPt>
            <c:idx val="3"/>
            <c:bubble3D val="0"/>
            <c:spPr>
              <a:solidFill>
                <a:srgbClr val="ED7D3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A25D-47EC-83D3-C823386A9700}"/>
              </c:ext>
            </c:extLst>
          </c:dPt>
          <c:dPt>
            <c:idx val="4"/>
            <c:bubble3D val="0"/>
            <c:spPr>
              <a:solidFill>
                <a:srgbClr val="A5A5A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25D-47EC-83D3-C823386A970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4990D5C0-DF7A-404D-8B8E-6071AA2955D6}" type="CATEGORYNAME">
                      <a:rPr lang="ja-JP" altLang="en-US" sz="1000" baseline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rPr>
                      <a:pPr/>
                      <a:t>[分類名]</a:t>
                    </a:fld>
                    <a:r>
                      <a:rPr lang="en-US" altLang="ja-JP" baseline="0" dirty="0"/>
                      <a:t>, </a:t>
                    </a:r>
                    <a:fld id="{CC87869A-7EBC-4C04-A124-B9E697E839F8}" type="VALUE">
                      <a:rPr lang="en-US" altLang="ja-JP" sz="1000" baseline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rPr>
                      <a:pPr/>
                      <a:t>[値]</a:t>
                    </a:fld>
                    <a:r>
                      <a:rPr lang="en-US" altLang="ja-JP" baseline="0" dirty="0"/>
                      <a:t>, </a:t>
                    </a:r>
                    <a:fld id="{7F5BA392-0287-4E14-90A9-D1F480B429E5}" type="PERCENTAGE">
                      <a:rPr lang="en-US" altLang="ja-JP" sz="1000" baseline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rPr>
                      <a:pPr/>
                      <a:t>[パーセンテージ]</a:t>
                    </a:fld>
                    <a:endParaRPr lang="en-US" altLang="ja-JP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25D-47EC-83D3-C823386A970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B1C71F8-1E88-4825-8A68-A0EE94EACD6C}" type="CATEGORYNAME">
                      <a:rPr lang="ja-JP" altLang="en-US" sz="1000" baseline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rPr>
                      <a:pPr/>
                      <a:t>[分類名]</a:t>
                    </a:fld>
                    <a:r>
                      <a:rPr lang="en-US" altLang="ja-JP" sz="1000" baseline="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rPr>
                      <a:t>, </a:t>
                    </a:r>
                    <a:fld id="{D7BC6949-5F19-48E4-BD24-6951B9B55C90}" type="VALUE">
                      <a:rPr lang="en-US" altLang="ja-JP" sz="1000" baseline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rPr>
                      <a:pPr/>
                      <a:t>[値]</a:t>
                    </a:fld>
                    <a:r>
                      <a:rPr lang="en-US" altLang="ja-JP" sz="1000" baseline="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rPr>
                      <a:t>, </a:t>
                    </a:r>
                    <a:fld id="{D5596E83-411A-4D6F-A0FF-48749FC2C98D}" type="PERCENTAGE">
                      <a:rPr lang="en-US" altLang="ja-JP" sz="1000" baseline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rPr>
                      <a:pPr/>
                      <a:t>[パーセンテージ]</a:t>
                    </a:fld>
                    <a:endParaRPr lang="en-US" altLang="ja-JP" sz="1000" baseline="0" dirty="0">
                      <a:latin typeface="HG丸ｺﾞｼｯｸM-PRO" panose="020F0600000000000000" pitchFamily="50" charset="-128"/>
                      <a:ea typeface="HG丸ｺﾞｼｯｸM-PRO" panose="020F0600000000000000" pitchFamily="50" charset="-128"/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25D-47EC-83D3-C823386A970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B179FBA-2FFF-4251-85C8-BEC04C55203F}" type="CATEGORYNAME">
                      <a:rPr lang="ja-JP" altLang="en-US" sz="1000" baseline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rPr>
                      <a:pPr/>
                      <a:t>[分類名]</a:t>
                    </a:fld>
                    <a:r>
                      <a:rPr lang="en-US" altLang="ja-JP" baseline="0" dirty="0"/>
                      <a:t>, </a:t>
                    </a:r>
                    <a:fld id="{3D23E2A4-F34D-4A33-8001-417360C7A84F}" type="VALUE">
                      <a:rPr lang="en-US" altLang="ja-JP" sz="1000" baseline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rPr>
                      <a:pPr/>
                      <a:t>[値]</a:t>
                    </a:fld>
                    <a:r>
                      <a:rPr lang="en-US" altLang="ja-JP" baseline="0" dirty="0"/>
                      <a:t>, </a:t>
                    </a:r>
                    <a:fld id="{18F1ED44-4FEE-415A-BC71-EF6376885522}" type="PERCENTAGE">
                      <a:rPr lang="en-US" altLang="ja-JP" sz="1000" baseline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rPr>
                      <a:pPr/>
                      <a:t>[パーセンテージ]</a:t>
                    </a:fld>
                    <a:endParaRPr lang="en-US" altLang="ja-JP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25D-47EC-83D3-C823386A970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12DEC855-9FAE-4A44-8F99-55EB01823F74}" type="CATEGORYNAME">
                      <a:rPr lang="ja-JP" altLang="en-US" sz="1000" baseline="0">
                        <a:latin typeface="HG丸ｺﾞｼｯｸM-PRO" panose="020F0600000000000000" pitchFamily="50" charset="-128"/>
                        <a:ea typeface="HG教科書体" panose="02020609000000000000" pitchFamily="17" charset="-128"/>
                      </a:rPr>
                      <a:pPr/>
                      <a:t>[分類名]</a:t>
                    </a:fld>
                    <a:r>
                      <a:rPr lang="en-US" altLang="ja-JP" baseline="0" dirty="0"/>
                      <a:t>, </a:t>
                    </a:r>
                    <a:fld id="{367B787E-DE66-43CF-8B66-0BD9FAE729E6}" type="VALUE">
                      <a:rPr lang="en-US" altLang="ja-JP" sz="1000" baseline="0">
                        <a:latin typeface="HG丸ｺﾞｼｯｸM-PRO" panose="020F0600000000000000" pitchFamily="50" charset="-128"/>
                        <a:ea typeface="HG教科書体" panose="02020609000000000000" pitchFamily="17" charset="-128"/>
                      </a:rPr>
                      <a:pPr/>
                      <a:t>[値]</a:t>
                    </a:fld>
                    <a:r>
                      <a:rPr lang="en-US" altLang="ja-JP" baseline="0" dirty="0"/>
                      <a:t>, </a:t>
                    </a:r>
                    <a:fld id="{464A58B7-EBC0-4C91-89FB-D3F400C7813D}" type="PERCENTAGE">
                      <a:rPr lang="en-US" altLang="ja-JP" sz="1000" baseline="0">
                        <a:latin typeface="HG丸ｺﾞｼｯｸM-PRO" panose="020F0600000000000000" pitchFamily="50" charset="-128"/>
                        <a:ea typeface="HG教科書体" panose="02020609000000000000" pitchFamily="17" charset="-128"/>
                      </a:rPr>
                      <a:pPr/>
                      <a:t>[パーセンテージ]</a:t>
                    </a:fld>
                    <a:endParaRPr lang="en-US" altLang="ja-JP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A25D-47EC-83D3-C823386A970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4E84E172-53EF-4190-A5AB-468893F7FA2E}" type="CATEGORYNAME">
                      <a:rPr lang="ja-JP" altLang="en-US" sz="1000" baseline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rPr>
                      <a:pPr/>
                      <a:t>[分類名]</a:t>
                    </a:fld>
                    <a:r>
                      <a:rPr lang="en-US" altLang="ja-JP" sz="1000" baseline="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rPr>
                      <a:t>,</a:t>
                    </a:r>
                    <a:r>
                      <a:rPr lang="ja-JP" altLang="en-US" baseline="0" dirty="0"/>
                      <a:t> </a:t>
                    </a:r>
                    <a:fld id="{3BE80D76-F9D0-4218-B272-C5690C98256E}" type="VALUE">
                      <a:rPr lang="en-US" altLang="ja-JP" sz="1000" baseline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rPr>
                      <a:pPr/>
                      <a:t>[値]</a:t>
                    </a:fld>
                    <a:r>
                      <a:rPr lang="en-US" altLang="ja-JP" baseline="0" dirty="0"/>
                      <a:t>, </a:t>
                    </a:r>
                    <a:fld id="{0CD954C8-879D-48D4-900F-EB33BB454345}" type="PERCENTAGE">
                      <a:rPr lang="en-US" altLang="ja-JP" sz="1000" baseline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rPr>
                      <a:pPr/>
                      <a:t>[パーセンテージ]</a:t>
                    </a:fld>
                    <a:endParaRPr lang="en-US" altLang="ja-JP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25D-47EC-83D3-C823386A9700}"/>
                </c:ext>
              </c:extLst>
            </c:dLbl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Sheet1!$A$2:$A$6</c:f>
              <c:strCache>
                <c:ptCount val="5"/>
                <c:pt idx="0">
                  <c:v>20代</c:v>
                </c:pt>
                <c:pt idx="1">
                  <c:v>30代</c:v>
                </c:pt>
                <c:pt idx="2">
                  <c:v>40代</c:v>
                </c:pt>
                <c:pt idx="3">
                  <c:v>50代</c:v>
                </c:pt>
                <c:pt idx="4">
                  <c:v>60代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8</c:v>
                </c:pt>
                <c:pt idx="1">
                  <c:v>4</c:v>
                </c:pt>
                <c:pt idx="2">
                  <c:v>18</c:v>
                </c:pt>
                <c:pt idx="3">
                  <c:v>6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B5-42FC-B901-41E4214B14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12700">
      <a:solidFill>
        <a:schemeClr val="tx1"/>
      </a:solidFill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3331727E-5DAD-3F40-F1FB-64C125EB84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34" tIns="45717" rIns="91434" bIns="457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E35D6A2-0529-5AC7-80B5-DE96CAFC3BC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5374" y="0"/>
            <a:ext cx="2918831" cy="495029"/>
          </a:xfrm>
          <a:prstGeom prst="rect">
            <a:avLst/>
          </a:prstGeom>
        </p:spPr>
        <p:txBody>
          <a:bodyPr vert="horz" lIns="91434" tIns="45717" rIns="91434" bIns="45717" rtlCol="0"/>
          <a:lstStyle>
            <a:lvl1pPr algn="r">
              <a:defRPr sz="1200"/>
            </a:lvl1pPr>
          </a:lstStyle>
          <a:p>
            <a:fld id="{6523EC23-910F-41B8-9AA4-172B1BD025B1}" type="datetimeFigureOut">
              <a:rPr kumimoji="1" lang="ja-JP" altLang="en-US" smtClean="0"/>
              <a:t>2026/2/9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167EC72-502C-1484-3B04-C52E4DB00DE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34" tIns="45717" rIns="91434" bIns="457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643C0BF-0501-0240-4172-596304EC4C7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5374" y="9371286"/>
            <a:ext cx="2918831" cy="495028"/>
          </a:xfrm>
          <a:prstGeom prst="rect">
            <a:avLst/>
          </a:prstGeom>
        </p:spPr>
        <p:txBody>
          <a:bodyPr vert="horz" lIns="91434" tIns="45717" rIns="91434" bIns="45717" rtlCol="0" anchor="b"/>
          <a:lstStyle>
            <a:lvl1pPr algn="r">
              <a:defRPr sz="1200"/>
            </a:lvl1pPr>
          </a:lstStyle>
          <a:p>
            <a:fld id="{3BB644AD-20BE-4283-9098-9C3B4B3B33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02908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34" tIns="45717" rIns="91434" bIns="457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1" cy="495029"/>
          </a:xfrm>
          <a:prstGeom prst="rect">
            <a:avLst/>
          </a:prstGeom>
        </p:spPr>
        <p:txBody>
          <a:bodyPr vert="horz" lIns="91434" tIns="45717" rIns="91434" bIns="45717" rtlCol="0"/>
          <a:lstStyle>
            <a:lvl1pPr algn="r">
              <a:defRPr sz="1200"/>
            </a:lvl1pPr>
          </a:lstStyle>
          <a:p>
            <a:fld id="{D0311EA7-0D84-40EC-9D3E-0203571426A5}" type="datetimeFigureOut">
              <a:rPr kumimoji="1" lang="ja-JP" altLang="en-US" smtClean="0"/>
              <a:t>2026/2/9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432050" y="1233488"/>
            <a:ext cx="18716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4" tIns="45717" rIns="91434" bIns="457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1"/>
          </a:xfrm>
          <a:prstGeom prst="rect">
            <a:avLst/>
          </a:prstGeom>
        </p:spPr>
        <p:txBody>
          <a:bodyPr vert="horz" lIns="91434" tIns="45717" rIns="91434" bIns="457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34" tIns="45717" rIns="91434" bIns="457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4" y="9371286"/>
            <a:ext cx="2918831" cy="495028"/>
          </a:xfrm>
          <a:prstGeom prst="rect">
            <a:avLst/>
          </a:prstGeom>
        </p:spPr>
        <p:txBody>
          <a:bodyPr vert="horz" lIns="91434" tIns="45717" rIns="91434" bIns="45717" rtlCol="0" anchor="b"/>
          <a:lstStyle>
            <a:lvl1pPr algn="r">
              <a:defRPr sz="1200"/>
            </a:lvl1pPr>
          </a:lstStyle>
          <a:p>
            <a:fld id="{A038DD8D-1D38-42F1-8961-0E250426D4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938953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432050" y="1233488"/>
            <a:ext cx="1871663" cy="33289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814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28734-5342-2045-E777-9CD3FD5A7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17EAFA9-C6E4-7DCC-DF7D-7D7856E020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432050" y="1233488"/>
            <a:ext cx="1871663" cy="3328987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7386F65-8603-871B-6EC5-84B1A3BDE5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12971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BE5E-376C-42F9-93FA-4BAC71DA2706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83385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2B4E0-E98F-435A-A144-CEE5B9CF5F00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50074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730D-6733-4F90-864D-68177A5CB27C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05036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AE869-AF61-46E1-BAB0-FB0379183EF8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01069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873D4-AF1E-4FAC-8182-477EF38D320C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21783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F84E0-6097-4C60-8AA1-DFA3421552AF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82979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65C5F-6FE0-45D2-B07A-BD359F59F8B3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2907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FF785-A0F0-49E2-8498-0212046AACD9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30752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6087-AB53-43CF-8905-CD297A2A6EE2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24848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C0A9-7590-4311-B644-1D866547080E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75008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9DDCC-58AD-45C3-957C-4B0FC046C6F0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65416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340DA-18AC-443F-A2F2-08AB5DD44256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76124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2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jpg"/><Relationship Id="rId18" Type="http://schemas.openxmlformats.org/officeDocument/2006/relationships/image" Target="../media/image32.png"/><Relationship Id="rId26" Type="http://schemas.openxmlformats.org/officeDocument/2006/relationships/image" Target="../media/image40.png"/><Relationship Id="rId3" Type="http://schemas.openxmlformats.org/officeDocument/2006/relationships/image" Target="../media/image1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jpe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0.png"/><Relationship Id="rId20" Type="http://schemas.openxmlformats.org/officeDocument/2006/relationships/image" Target="../media/image34.jp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32" Type="http://schemas.openxmlformats.org/officeDocument/2006/relationships/image" Target="../media/image2.png"/><Relationship Id="rId5" Type="http://schemas.openxmlformats.org/officeDocument/2006/relationships/image" Target="../media/image19.jp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31" Type="http://schemas.openxmlformats.org/officeDocument/2006/relationships/image" Target="../media/image45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Relationship Id="rId27" Type="http://schemas.openxmlformats.org/officeDocument/2006/relationships/image" Target="../media/image41.png"/><Relationship Id="rId30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5DE9C-F32A-F5D6-216E-B0AAB7B84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B52BACD-4749-0572-6629-02DDE239B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923"/>
            <a:ext cx="6858000" cy="11342077"/>
          </a:xfrm>
          <a:prstGeom prst="rect">
            <a:avLst/>
          </a:prstGeom>
        </p:spPr>
      </p:pic>
      <p:sp>
        <p:nvSpPr>
          <p:cNvPr id="2055" name="Rectangle 7">
            <a:extLst>
              <a:ext uri="{FF2B5EF4-FFF2-40B4-BE49-F238E27FC236}">
                <a16:creationId xmlns:a16="http://schemas.microsoft.com/office/drawing/2014/main" id="{C75B95C6-7CFC-DB5F-BB59-21160CA8E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000"/>
            <a:ext cx="6858000" cy="72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013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36B82B4-5A5C-73E6-2096-32E36CC4C53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5" y="5371999"/>
            <a:ext cx="6878010" cy="1448002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AE5D8B4B-EA13-BF97-ABBB-E869EA496F8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996" y="96736"/>
            <a:ext cx="2896004" cy="6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2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992A813-C31C-32A6-F901-02F9627B6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923"/>
            <a:ext cx="6858000" cy="11342077"/>
          </a:xfrm>
          <a:prstGeom prst="rect">
            <a:avLst/>
          </a:prstGeom>
        </p:spPr>
      </p:pic>
      <p:sp>
        <p:nvSpPr>
          <p:cNvPr id="22532" name="Rectangle 4">
            <a:extLst>
              <a:ext uri="{FF2B5EF4-FFF2-40B4-BE49-F238E27FC236}">
                <a16:creationId xmlns:a16="http://schemas.microsoft.com/office/drawing/2014/main" id="{00BBD5B7-7F13-49C9-9D22-8B9B32281C8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40000" y="1980000"/>
            <a:ext cx="2520000" cy="540000"/>
          </a:xfrm>
          <a:noFill/>
          <a:ln/>
        </p:spPr>
        <p:txBody>
          <a:bodyPr anchor="ctr">
            <a:normAutofit/>
          </a:bodyPr>
          <a:lstStyle/>
          <a:p>
            <a:pPr algn="l"/>
            <a:r>
              <a:rPr lang="ja-JP" altLang="en-US" sz="32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会社理念</a:t>
            </a:r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8950D029-BB18-426B-B827-AA695641B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00" y="2700000"/>
            <a:ext cx="648000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400" dirty="0">
                <a:ea typeface="HG丸ｺﾞｼｯｸM-PRO" panose="020F0609000000000000" pitchFamily="49" charset="-128"/>
              </a:rPr>
              <a:t>私たちは、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”</a:t>
            </a:r>
            <a:r>
              <a:rPr lang="ja-JP" altLang="en-US" sz="2400" dirty="0">
                <a:ea typeface="HG丸ｺﾞｼｯｸM-PRO" panose="020F0609000000000000" pitchFamily="49" charset="-128"/>
              </a:rPr>
              <a:t>かんざい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„</a:t>
            </a:r>
            <a:r>
              <a:rPr lang="ja-JP" altLang="en-US" sz="2400" dirty="0">
                <a:ea typeface="HG丸ｺﾞｼｯｸM-PRO" panose="020F0609000000000000" pitchFamily="49" charset="-128"/>
              </a:rPr>
              <a:t>商品を通じて、</a:t>
            </a:r>
            <a:br>
              <a:rPr lang="ja-JP" altLang="en-US" sz="2400" dirty="0">
                <a:ea typeface="HG丸ｺﾞｼｯｸM-PRO" panose="020F0609000000000000" pitchFamily="49" charset="-128"/>
              </a:rPr>
            </a:br>
            <a:r>
              <a:rPr lang="ja-JP" altLang="en-US" sz="2400" dirty="0">
                <a:ea typeface="HG丸ｺﾞｼｯｸM-PRO" panose="020F0609000000000000" pitchFamily="49" charset="-128"/>
              </a:rPr>
              <a:t>お得意様のニーズに応え、共に発展し合い、</a:t>
            </a:r>
            <a:br>
              <a:rPr lang="ja-JP" altLang="en-US" sz="2400" dirty="0">
                <a:ea typeface="HG丸ｺﾞｼｯｸM-PRO" panose="020F0609000000000000" pitchFamily="49" charset="-128"/>
              </a:rPr>
            </a:br>
            <a:r>
              <a:rPr lang="ja-JP" altLang="en-US" sz="2400" dirty="0">
                <a:ea typeface="HG丸ｺﾞｼｯｸM-PRO" panose="020F0609000000000000" pitchFamily="49" charset="-128"/>
              </a:rPr>
              <a:t>強い組織力を発揮し、感謝の心で</a:t>
            </a:r>
            <a:br>
              <a:rPr lang="ja-JP" altLang="en-US" sz="2400" dirty="0">
                <a:ea typeface="HG丸ｺﾞｼｯｸM-PRO" panose="020F0609000000000000" pitchFamily="49" charset="-128"/>
              </a:rPr>
            </a:br>
            <a:r>
              <a:rPr lang="ja-JP" altLang="en-US" sz="2400" dirty="0">
                <a:ea typeface="HG丸ｺﾞｼｯｸM-PRO" panose="020F0609000000000000" pitchFamily="49" charset="-128"/>
              </a:rPr>
              <a:t>豊かな社会づくりに貢献する。</a:t>
            </a:r>
          </a:p>
        </p:txBody>
      </p:sp>
      <p:sp>
        <p:nvSpPr>
          <p:cNvPr id="22539" name="Rectangle 11">
            <a:extLst>
              <a:ext uri="{FF2B5EF4-FFF2-40B4-BE49-F238E27FC236}">
                <a16:creationId xmlns:a16="http://schemas.microsoft.com/office/drawing/2014/main" id="{64E118E4-2311-4DBB-8C1C-2CA5CE28C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000" y="5760000"/>
            <a:ext cx="252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32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会社使命</a:t>
            </a:r>
          </a:p>
        </p:txBody>
      </p:sp>
      <p:sp>
        <p:nvSpPr>
          <p:cNvPr id="22540" name="Rectangle 12">
            <a:extLst>
              <a:ext uri="{FF2B5EF4-FFF2-40B4-BE49-F238E27FC236}">
                <a16:creationId xmlns:a16="http://schemas.microsoft.com/office/drawing/2014/main" id="{C988A824-E499-4E79-8F89-99EA0C698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000" y="6660000"/>
            <a:ext cx="612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1200" dirty="0">
                <a:ea typeface="HG丸ｺﾞｼｯｸM-PRO" panose="020F0609000000000000" pitchFamily="49" charset="-128"/>
              </a:rPr>
              <a:t>私たちは、常に知識技術の向上に努め、顧客満足度</a:t>
            </a:r>
            <a:r>
              <a:rPr lang="en-US" altLang="ja-JP" sz="1200" dirty="0">
                <a:ea typeface="HG丸ｺﾞｼｯｸM-PRO" panose="020F0609000000000000" pitchFamily="49" charset="-128"/>
              </a:rPr>
              <a:t>100</a:t>
            </a:r>
            <a:r>
              <a:rPr lang="ja-JP" altLang="en-US" sz="1200" dirty="0">
                <a:ea typeface="HG丸ｺﾞｼｯｸM-PRO" panose="020F0609000000000000" pitchFamily="49" charset="-128"/>
              </a:rPr>
              <a:t>％を提供します。</a:t>
            </a:r>
          </a:p>
        </p:txBody>
      </p:sp>
      <p:sp>
        <p:nvSpPr>
          <p:cNvPr id="22541" name="Rectangle 13">
            <a:extLst>
              <a:ext uri="{FF2B5EF4-FFF2-40B4-BE49-F238E27FC236}">
                <a16:creationId xmlns:a16="http://schemas.microsoft.com/office/drawing/2014/main" id="{70762C11-36D5-4F42-BB81-E655B1034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000" y="7020000"/>
            <a:ext cx="612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1200" dirty="0">
                <a:ea typeface="HG丸ｺﾞｼｯｸM-PRO" panose="020F0609000000000000" pitchFamily="49" charset="-128"/>
              </a:rPr>
              <a:t>私たちは、常にお得意様との信頼を高め、成長</a:t>
            </a:r>
            <a:r>
              <a:rPr lang="en-US" altLang="ja-JP" sz="1200" dirty="0">
                <a:ea typeface="HG丸ｺﾞｼｯｸM-PRO" panose="020F0609000000000000" pitchFamily="49" charset="-128"/>
              </a:rPr>
              <a:t>100</a:t>
            </a:r>
            <a:r>
              <a:rPr lang="ja-JP" altLang="en-US" sz="1200" dirty="0">
                <a:ea typeface="HG丸ｺﾞｼｯｸM-PRO" panose="020F0609000000000000" pitchFamily="49" charset="-128"/>
              </a:rPr>
              <a:t>％を共有します。</a:t>
            </a:r>
          </a:p>
        </p:txBody>
      </p:sp>
      <p:sp>
        <p:nvSpPr>
          <p:cNvPr id="22542" name="Rectangle 14">
            <a:extLst>
              <a:ext uri="{FF2B5EF4-FFF2-40B4-BE49-F238E27FC236}">
                <a16:creationId xmlns:a16="http://schemas.microsoft.com/office/drawing/2014/main" id="{662980EC-5901-48A0-9B45-F00AF8143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000" y="7380000"/>
            <a:ext cx="612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1200" dirty="0">
                <a:ea typeface="HG丸ｺﾞｼｯｸM-PRO" panose="020F0609000000000000" pitchFamily="49" charset="-128"/>
              </a:rPr>
              <a:t>私たちは、常にコミュニケーションを深め、仲間意識</a:t>
            </a:r>
            <a:r>
              <a:rPr lang="en-US" altLang="ja-JP" sz="1200" dirty="0">
                <a:ea typeface="HG丸ｺﾞｼｯｸM-PRO" panose="020F0609000000000000" pitchFamily="49" charset="-128"/>
              </a:rPr>
              <a:t>100</a:t>
            </a:r>
            <a:r>
              <a:rPr lang="ja-JP" altLang="en-US" sz="1200" dirty="0">
                <a:ea typeface="HG丸ｺﾞｼｯｸM-PRO" panose="020F0609000000000000" pitchFamily="49" charset="-128"/>
              </a:rPr>
              <a:t>％の会社づくりをします。</a:t>
            </a:r>
          </a:p>
        </p:txBody>
      </p:sp>
      <p:sp>
        <p:nvSpPr>
          <p:cNvPr id="22543" name="Rectangle 15">
            <a:extLst>
              <a:ext uri="{FF2B5EF4-FFF2-40B4-BE49-F238E27FC236}">
                <a16:creationId xmlns:a16="http://schemas.microsoft.com/office/drawing/2014/main" id="{9C2C33CC-1F59-48B0-AB06-288891914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000" y="7740000"/>
            <a:ext cx="612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1200" dirty="0">
                <a:ea typeface="HG丸ｺﾞｼｯｸM-PRO" panose="020F0609000000000000" pitchFamily="49" charset="-128"/>
              </a:rPr>
              <a:t>私たちは、常に自然の恩恵を実感し、住みよい環境づくり</a:t>
            </a:r>
            <a:r>
              <a:rPr lang="en-US" altLang="ja-JP" sz="1200" dirty="0">
                <a:ea typeface="HG丸ｺﾞｼｯｸM-PRO" panose="020F0609000000000000" pitchFamily="49" charset="-128"/>
              </a:rPr>
              <a:t>100</a:t>
            </a:r>
            <a:r>
              <a:rPr lang="ja-JP" altLang="en-US" sz="1200" dirty="0">
                <a:ea typeface="HG丸ｺﾞｼｯｸM-PRO" panose="020F0609000000000000" pitchFamily="49" charset="-128"/>
              </a:rPr>
              <a:t>％を実現します。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E0FE4BC1-475A-DA23-C690-80A1AFF689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000"/>
            <a:ext cx="6858000" cy="72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013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CF85145-9A14-8241-83C5-BC211B79379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996" y="96736"/>
            <a:ext cx="2896004" cy="609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animBg="1"/>
      <p:bldP spid="22533" grpId="0"/>
      <p:bldP spid="22539" grpId="0"/>
      <p:bldP spid="22540" grpId="0"/>
      <p:bldP spid="22541" grpId="0"/>
      <p:bldP spid="22542" grpId="0"/>
      <p:bldP spid="225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6DFA186-BDF7-9EBF-85F5-223FF8D1F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923"/>
            <a:ext cx="6858000" cy="11342077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6240D160-1812-9EC4-D060-1162CDD0DA5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0" y="6120000"/>
            <a:ext cx="839492" cy="88338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A768C448-F45D-426A-99C3-C05A80CFFAF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5400000"/>
            <a:ext cx="877901" cy="85595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6735ABF1-5F9B-44FF-306F-1CDA4BF24DE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0" y="7920000"/>
            <a:ext cx="658425" cy="41151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D7215E4-396D-C0A3-E116-C5F811F115A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044" y="7200000"/>
            <a:ext cx="1383912" cy="152413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639FF0B-9DDD-5E89-F107-7BF284208C8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7920000"/>
            <a:ext cx="690432" cy="38865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FA866C6-77B8-BE4D-1672-1CDDD78053D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5400000"/>
            <a:ext cx="1755800" cy="1283929"/>
          </a:xfrm>
          <a:prstGeom prst="rect">
            <a:avLst/>
          </a:prstGeom>
        </p:spPr>
      </p:pic>
      <p:sp>
        <p:nvSpPr>
          <p:cNvPr id="33796" name="Rectangle 4">
            <a:extLst>
              <a:ext uri="{FF2B5EF4-FFF2-40B4-BE49-F238E27FC236}">
                <a16:creationId xmlns:a16="http://schemas.microsoft.com/office/drawing/2014/main" id="{2DA74B3B-B844-46DC-9453-C4B97F73A96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40000" y="1980000"/>
            <a:ext cx="2520000" cy="540000"/>
          </a:xfrm>
          <a:noFill/>
          <a:ln/>
        </p:spPr>
        <p:txBody>
          <a:bodyPr anchor="ctr">
            <a:normAutofit/>
          </a:bodyPr>
          <a:lstStyle/>
          <a:p>
            <a:pPr algn="l"/>
            <a:r>
              <a:rPr lang="ja-JP" altLang="en-US" sz="32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業　種</a:t>
            </a:r>
          </a:p>
        </p:txBody>
      </p:sp>
      <p:sp>
        <p:nvSpPr>
          <p:cNvPr id="33797" name="Rectangle 5">
            <a:extLst>
              <a:ext uri="{FF2B5EF4-FFF2-40B4-BE49-F238E27FC236}">
                <a16:creationId xmlns:a16="http://schemas.microsoft.com/office/drawing/2014/main" id="{54AE5E24-62E5-4EA5-895E-5982BF0BE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000" y="3780000"/>
            <a:ext cx="648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800" dirty="0">
                <a:ea typeface="HG丸ｺﾞｼｯｸM-PRO" panose="020F0609000000000000" pitchFamily="49" charset="-128"/>
              </a:rPr>
              <a:t>管工機材、及び住宅設備機器の卸売業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24EB852-363C-4C5D-9FEC-33A450052D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209" y="7020000"/>
            <a:ext cx="1439582" cy="101894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ED81A12-CA1F-412B-9639-E1DD79D584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0" y="7380000"/>
            <a:ext cx="1442195" cy="875245"/>
          </a:xfrm>
          <a:prstGeom prst="rect">
            <a:avLst/>
          </a:prstGeom>
        </p:spPr>
      </p:pic>
      <p:sp>
        <p:nvSpPr>
          <p:cNvPr id="14" name="Rectangle 5">
            <a:extLst>
              <a:ext uri="{FF2B5EF4-FFF2-40B4-BE49-F238E27FC236}">
                <a16:creationId xmlns:a16="http://schemas.microsoft.com/office/drawing/2014/main" id="{D6E5A341-71E0-4077-8D21-E18CAD5DC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00" y="6660000"/>
            <a:ext cx="180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1800" dirty="0">
                <a:ea typeface="HG丸ｺﾞｼｯｸM-PRO" panose="020F0609000000000000" pitchFamily="49" charset="-128"/>
              </a:rPr>
              <a:t>メーカー等</a:t>
            </a: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705C3F61-D3D9-43FC-A51E-39717D5E8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1937" y="7713541"/>
            <a:ext cx="1041873" cy="202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675" dirty="0">
                <a:ea typeface="HG丸ｺﾞｼｯｸM-PRO" panose="020F0609000000000000" pitchFamily="49" charset="-128"/>
              </a:rPr>
              <a:t>中島管材鋼機</a:t>
            </a:r>
            <a:r>
              <a:rPr lang="en-US" altLang="ja-JP" sz="675" dirty="0">
                <a:ea typeface="HG丸ｺﾞｼｯｸM-PRO" panose="020F0609000000000000" pitchFamily="49" charset="-128"/>
              </a:rPr>
              <a:t>(</a:t>
            </a:r>
            <a:r>
              <a:rPr lang="ja-JP" altLang="en-US" sz="675" dirty="0">
                <a:ea typeface="HG丸ｺﾞｼｯｸM-PRO" panose="020F0609000000000000" pitchFamily="49" charset="-128"/>
              </a:rPr>
              <a:t>株</a:t>
            </a:r>
            <a:r>
              <a:rPr lang="en-US" altLang="ja-JP" sz="675" dirty="0">
                <a:ea typeface="HG丸ｺﾞｼｯｸM-PRO" panose="020F0609000000000000" pitchFamily="49" charset="-128"/>
              </a:rPr>
              <a:t>)</a:t>
            </a:r>
            <a:endParaRPr lang="ja-JP" altLang="en-US" sz="2025" dirty="0">
              <a:ea typeface="HG丸ｺﾞｼｯｸM-PRO" panose="020F0609000000000000" pitchFamily="49" charset="-128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40E5043E-839B-4567-A221-FCED3E465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0000" y="6480000"/>
            <a:ext cx="180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1800" dirty="0">
                <a:ea typeface="HG丸ｺﾞｼｯｸM-PRO" panose="020F0609000000000000" pitchFamily="49" charset="-128"/>
              </a:rPr>
              <a:t>現場など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4201DBE1-7F8C-9BC6-40BA-A33257970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000"/>
            <a:ext cx="6858000" cy="72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013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643CEA7E-45D5-D948-CA80-4793F834EA8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996" y="96736"/>
            <a:ext cx="2896004" cy="6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1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animBg="1"/>
      <p:bldP spid="33797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56DFBD1-94DC-D456-2650-9FF6F8696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923"/>
            <a:ext cx="6858000" cy="11342077"/>
          </a:xfrm>
          <a:prstGeom prst="rect">
            <a:avLst/>
          </a:prstGeom>
        </p:spPr>
      </p:pic>
      <p:sp>
        <p:nvSpPr>
          <p:cNvPr id="33796" name="Rectangle 4">
            <a:extLst>
              <a:ext uri="{FF2B5EF4-FFF2-40B4-BE49-F238E27FC236}">
                <a16:creationId xmlns:a16="http://schemas.microsoft.com/office/drawing/2014/main" id="{2DA74B3B-B844-46DC-9453-C4B97F73A96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40000" y="1980000"/>
            <a:ext cx="2520000" cy="540000"/>
          </a:xfrm>
          <a:noFill/>
          <a:ln/>
        </p:spPr>
        <p:txBody>
          <a:bodyPr anchor="ctr">
            <a:noAutofit/>
          </a:bodyPr>
          <a:lstStyle/>
          <a:p>
            <a:pPr algn="l"/>
            <a:r>
              <a:rPr lang="ja-JP" altLang="en-US" sz="32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業　種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7137A42-EC01-44C5-9C1B-2313A58CB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233" y="7920000"/>
            <a:ext cx="4427534" cy="3127254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D18DFE1-507A-4502-9076-8622A5C13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048" y="4680000"/>
            <a:ext cx="4761905" cy="3034921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0FA0096A-0797-9738-FF2B-5A84F141C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000" y="3780000"/>
            <a:ext cx="648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800" dirty="0">
                <a:ea typeface="HG丸ｺﾞｼｯｸM-PRO" panose="020F0609000000000000" pitchFamily="49" charset="-128"/>
              </a:rPr>
              <a:t>管工機材、及び住宅設備機器の卸売業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34C9FB88-1711-C099-0114-AE194206A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000"/>
            <a:ext cx="6858000" cy="72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013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AC8DBEC1-E6F4-0FA6-6E20-6CD913AEA2E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996" y="96736"/>
            <a:ext cx="2896004" cy="6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9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FE945-B755-9D27-D31C-DA79A2DEA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1488440-59F9-44BC-53BC-77A8463AC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923"/>
            <a:ext cx="6858000" cy="1134207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64C2BCD-3406-F2B2-B127-CB0B6FA4B9A4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00" y="4680000"/>
            <a:ext cx="6480000" cy="522000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sp>
        <p:nvSpPr>
          <p:cNvPr id="33796" name="Rectangle 4">
            <a:extLst>
              <a:ext uri="{FF2B5EF4-FFF2-40B4-BE49-F238E27FC236}">
                <a16:creationId xmlns:a16="http://schemas.microsoft.com/office/drawing/2014/main" id="{258B1203-BFCC-EE33-7920-AD8C2C6134A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40000" y="1980000"/>
            <a:ext cx="2520000" cy="540000"/>
          </a:xfrm>
          <a:noFill/>
          <a:ln/>
        </p:spPr>
        <p:txBody>
          <a:bodyPr anchor="ctr">
            <a:normAutofit/>
          </a:bodyPr>
          <a:lstStyle/>
          <a:p>
            <a:pPr algn="l"/>
            <a:r>
              <a:rPr lang="ja-JP" altLang="en-US" sz="32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業　種</a:t>
            </a:r>
          </a:p>
        </p:txBody>
      </p:sp>
      <p:sp>
        <p:nvSpPr>
          <p:cNvPr id="33837" name="Rectangle 45">
            <a:extLst>
              <a:ext uri="{FF2B5EF4-FFF2-40B4-BE49-F238E27FC236}">
                <a16:creationId xmlns:a16="http://schemas.microsoft.com/office/drawing/2014/main" id="{056BC85D-BBF3-5E5D-7AC0-C395A1C8D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000" y="9000000"/>
            <a:ext cx="108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en-US" altLang="ja-JP" sz="2800" dirty="0">
                <a:ea typeface="HG丸ｺﾞｼｯｸM-PRO" panose="020F0609000000000000" pitchFamily="49" charset="-128"/>
              </a:rPr>
              <a:t>, etc.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E4B4402-2C9F-7F08-3236-2BC9C4ADC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000" y="3780000"/>
            <a:ext cx="648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800" dirty="0">
                <a:ea typeface="HG丸ｺﾞｼｯｸM-PRO" panose="020F0609000000000000" pitchFamily="49" charset="-128"/>
              </a:rPr>
              <a:t>管工機材、及び住宅設備機器の卸売業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176CA0D-3609-1BE4-83A7-669F4A98261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" y="5107794"/>
            <a:ext cx="1435608" cy="38252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E1F8F6E-8D17-94BE-2C73-2DD248AE0FB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00" y="5059026"/>
            <a:ext cx="480060" cy="48006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CA38E51-EDFF-E18A-AAB5-EC1C5B1537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000" y="5057026"/>
            <a:ext cx="457200" cy="48406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26143FE-3C11-F055-99C3-2D02A34DED8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000" y="5172513"/>
            <a:ext cx="1408745" cy="253086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3F0CD8B3-73C4-EDA5-B4A2-03E76F9178B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5156181"/>
            <a:ext cx="1428750" cy="28575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E1E6AB92-FB2A-C53A-0DE2-52E89828BC4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59" y="5901792"/>
            <a:ext cx="878084" cy="22450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B60C1872-0232-CDD9-70D7-954ED281E93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5874025"/>
            <a:ext cx="1258824" cy="280035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AD55BEBF-4D70-7730-CC07-190139A99D6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0" y="5878802"/>
            <a:ext cx="702181" cy="27048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42834DAC-AAF2-D55A-7A06-F64BD0CDE887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0" y="5927682"/>
            <a:ext cx="1424940" cy="17272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ED1F0D4B-C9CA-E044-1D7A-01A34EE5DA1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00" y="5918967"/>
            <a:ext cx="1281017" cy="190151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C0B6A150-68C0-C21A-D65B-99BA2544147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" y="6619044"/>
            <a:ext cx="1371600" cy="195453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42C2BF6D-FD50-776B-C67A-C57CFEC6FF5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000" y="6538992"/>
            <a:ext cx="1015873" cy="355556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FB489363-65BA-F2B4-681A-354EF06518A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00" y="6559036"/>
            <a:ext cx="1463040" cy="315468"/>
          </a:xfrm>
          <a:prstGeom prst="rect">
            <a:avLst/>
          </a:prstGeom>
        </p:spPr>
      </p:pic>
      <p:pic>
        <p:nvPicPr>
          <p:cNvPr id="33828" name="図 33827">
            <a:extLst>
              <a:ext uri="{FF2B5EF4-FFF2-40B4-BE49-F238E27FC236}">
                <a16:creationId xmlns:a16="http://schemas.microsoft.com/office/drawing/2014/main" id="{9F17E54F-B328-272A-F22E-D02177AB0C5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0" y="6602485"/>
            <a:ext cx="1682286" cy="228571"/>
          </a:xfrm>
          <a:prstGeom prst="rect">
            <a:avLst/>
          </a:prstGeom>
        </p:spPr>
      </p:pic>
      <p:pic>
        <p:nvPicPr>
          <p:cNvPr id="33839" name="図 33838">
            <a:extLst>
              <a:ext uri="{FF2B5EF4-FFF2-40B4-BE49-F238E27FC236}">
                <a16:creationId xmlns:a16="http://schemas.microsoft.com/office/drawing/2014/main" id="{B0F73393-810F-3DB9-07B8-BD30EDA2961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000" y="7249400"/>
            <a:ext cx="1219200" cy="280511"/>
          </a:xfrm>
          <a:prstGeom prst="rect">
            <a:avLst/>
          </a:prstGeom>
        </p:spPr>
      </p:pic>
      <p:pic>
        <p:nvPicPr>
          <p:cNvPr id="33841" name="図 33840">
            <a:extLst>
              <a:ext uri="{FF2B5EF4-FFF2-40B4-BE49-F238E27FC236}">
                <a16:creationId xmlns:a16="http://schemas.microsoft.com/office/drawing/2014/main" id="{19A2A7BF-5B1D-7C80-7268-7D362D04FFF2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00" y="7136766"/>
            <a:ext cx="965264" cy="505778"/>
          </a:xfrm>
          <a:prstGeom prst="rect">
            <a:avLst/>
          </a:prstGeom>
        </p:spPr>
      </p:pic>
      <p:pic>
        <p:nvPicPr>
          <p:cNvPr id="33843" name="図 33842">
            <a:extLst>
              <a:ext uri="{FF2B5EF4-FFF2-40B4-BE49-F238E27FC236}">
                <a16:creationId xmlns:a16="http://schemas.microsoft.com/office/drawing/2014/main" id="{AE586A9B-6F0D-7E1A-BFF0-309DA579779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00" y="7239351"/>
            <a:ext cx="1463040" cy="300609"/>
          </a:xfrm>
          <a:prstGeom prst="rect">
            <a:avLst/>
          </a:prstGeom>
        </p:spPr>
      </p:pic>
      <p:pic>
        <p:nvPicPr>
          <p:cNvPr id="33845" name="図 33844">
            <a:extLst>
              <a:ext uri="{FF2B5EF4-FFF2-40B4-BE49-F238E27FC236}">
                <a16:creationId xmlns:a16="http://schemas.microsoft.com/office/drawing/2014/main" id="{0F1BCDC5-35B2-6C92-C02C-6E5B45D7037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7945600"/>
            <a:ext cx="1463040" cy="233744"/>
          </a:xfrm>
          <a:prstGeom prst="rect">
            <a:avLst/>
          </a:prstGeom>
        </p:spPr>
      </p:pic>
      <p:pic>
        <p:nvPicPr>
          <p:cNvPr id="33847" name="図 33846">
            <a:extLst>
              <a:ext uri="{FF2B5EF4-FFF2-40B4-BE49-F238E27FC236}">
                <a16:creationId xmlns:a16="http://schemas.microsoft.com/office/drawing/2014/main" id="{DD00EA2E-8FE4-BBE4-75DA-C546B891EDB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00" y="7942076"/>
            <a:ext cx="975360" cy="240792"/>
          </a:xfrm>
          <a:prstGeom prst="rect">
            <a:avLst/>
          </a:prstGeom>
        </p:spPr>
      </p:pic>
      <p:pic>
        <p:nvPicPr>
          <p:cNvPr id="33849" name="図 33848">
            <a:extLst>
              <a:ext uri="{FF2B5EF4-FFF2-40B4-BE49-F238E27FC236}">
                <a16:creationId xmlns:a16="http://schemas.microsoft.com/office/drawing/2014/main" id="{2D603A89-A596-10EF-E72C-98078F1A658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292" y="7957126"/>
            <a:ext cx="1706880" cy="210693"/>
          </a:xfrm>
          <a:prstGeom prst="rect">
            <a:avLst/>
          </a:prstGeom>
        </p:spPr>
      </p:pic>
      <p:pic>
        <p:nvPicPr>
          <p:cNvPr id="33851" name="図 33850">
            <a:extLst>
              <a:ext uri="{FF2B5EF4-FFF2-40B4-BE49-F238E27FC236}">
                <a16:creationId xmlns:a16="http://schemas.microsoft.com/office/drawing/2014/main" id="{13760B8F-FC18-73BE-06D3-A744819CFA98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7923026"/>
            <a:ext cx="1376172" cy="278892"/>
          </a:xfrm>
          <a:prstGeom prst="rect">
            <a:avLst/>
          </a:prstGeom>
        </p:spPr>
      </p:pic>
      <p:pic>
        <p:nvPicPr>
          <p:cNvPr id="33853" name="図 33852">
            <a:extLst>
              <a:ext uri="{FF2B5EF4-FFF2-40B4-BE49-F238E27FC236}">
                <a16:creationId xmlns:a16="http://schemas.microsoft.com/office/drawing/2014/main" id="{F1AB6E1B-0D87-45E5-1549-EED54F74BEE5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8520692"/>
            <a:ext cx="800424" cy="385919"/>
          </a:xfrm>
          <a:prstGeom prst="rect">
            <a:avLst/>
          </a:prstGeom>
        </p:spPr>
      </p:pic>
      <p:pic>
        <p:nvPicPr>
          <p:cNvPr id="33855" name="図 33854">
            <a:extLst>
              <a:ext uri="{FF2B5EF4-FFF2-40B4-BE49-F238E27FC236}">
                <a16:creationId xmlns:a16="http://schemas.microsoft.com/office/drawing/2014/main" id="{7A7D55A0-6B08-67FA-894E-B9E7B939EB6C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8541820"/>
            <a:ext cx="975360" cy="343662"/>
          </a:xfrm>
          <a:prstGeom prst="rect">
            <a:avLst/>
          </a:prstGeom>
        </p:spPr>
      </p:pic>
      <p:pic>
        <p:nvPicPr>
          <p:cNvPr id="33793" name="図 33792">
            <a:extLst>
              <a:ext uri="{FF2B5EF4-FFF2-40B4-BE49-F238E27FC236}">
                <a16:creationId xmlns:a16="http://schemas.microsoft.com/office/drawing/2014/main" id="{15DD41D3-347A-53EE-5613-998F5896434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000" y="8539344"/>
            <a:ext cx="1143000" cy="348615"/>
          </a:xfrm>
          <a:prstGeom prst="rect">
            <a:avLst/>
          </a:prstGeom>
        </p:spPr>
      </p:pic>
      <p:pic>
        <p:nvPicPr>
          <p:cNvPr id="33797" name="図 33796">
            <a:extLst>
              <a:ext uri="{FF2B5EF4-FFF2-40B4-BE49-F238E27FC236}">
                <a16:creationId xmlns:a16="http://schemas.microsoft.com/office/drawing/2014/main" id="{5D109DE6-41B3-FBE1-17DC-6EFF5774380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000" y="8498624"/>
            <a:ext cx="1219200" cy="430054"/>
          </a:xfrm>
          <a:prstGeom prst="rect">
            <a:avLst/>
          </a:prstGeom>
        </p:spPr>
      </p:pic>
      <p:pic>
        <p:nvPicPr>
          <p:cNvPr id="33801" name="図 33800">
            <a:extLst>
              <a:ext uri="{FF2B5EF4-FFF2-40B4-BE49-F238E27FC236}">
                <a16:creationId xmlns:a16="http://schemas.microsoft.com/office/drawing/2014/main" id="{958A57C9-13ED-3082-660D-4F04B744E7E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0" y="8590779"/>
            <a:ext cx="975360" cy="245745"/>
          </a:xfrm>
          <a:prstGeom prst="rect">
            <a:avLst/>
          </a:prstGeom>
        </p:spPr>
      </p:pic>
      <p:pic>
        <p:nvPicPr>
          <p:cNvPr id="33803" name="図 33802">
            <a:extLst>
              <a:ext uri="{FF2B5EF4-FFF2-40B4-BE49-F238E27FC236}">
                <a16:creationId xmlns:a16="http://schemas.microsoft.com/office/drawing/2014/main" id="{2B1F9AC7-72F1-5FC7-A738-32FD02BA0018}"/>
              </a:ext>
            </a:extLst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7266783"/>
            <a:ext cx="1562100" cy="245745"/>
          </a:xfrm>
          <a:prstGeom prst="rect">
            <a:avLst/>
          </a:prstGeom>
        </p:spPr>
      </p:pic>
      <p:sp>
        <p:nvSpPr>
          <p:cNvPr id="11" name="Rectangle 7">
            <a:extLst>
              <a:ext uri="{FF2B5EF4-FFF2-40B4-BE49-F238E27FC236}">
                <a16:creationId xmlns:a16="http://schemas.microsoft.com/office/drawing/2014/main" id="{4F367C25-294C-0A70-1DAB-89A67DB8D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000"/>
            <a:ext cx="6858000" cy="72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013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1E6D14BE-E9C0-13DC-9E65-9E18A41C0CEF}"/>
              </a:ext>
            </a:extLst>
          </p:cNvPr>
          <p:cNvPicPr>
            <a:picLocks noChangeAspect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996" y="96736"/>
            <a:ext cx="2896004" cy="6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0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3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3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3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3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3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3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3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3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B39D854-798D-7F62-3412-E864969D1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923"/>
            <a:ext cx="6858000" cy="11342077"/>
          </a:xfrm>
          <a:prstGeom prst="rect">
            <a:avLst/>
          </a:prstGeom>
        </p:spPr>
      </p:pic>
      <p:sp>
        <p:nvSpPr>
          <p:cNvPr id="23556" name="Rectangle 4">
            <a:extLst>
              <a:ext uri="{FF2B5EF4-FFF2-40B4-BE49-F238E27FC236}">
                <a16:creationId xmlns:a16="http://schemas.microsoft.com/office/drawing/2014/main" id="{DCC4F2B6-A1B4-4C65-BD97-F9996DBB8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0" y="4296000"/>
            <a:ext cx="6840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6600" dirty="0">
                <a:ea typeface="HG丸ｺﾞｼｯｸM-PRO" panose="020F0609000000000000" pitchFamily="49" charset="-128"/>
              </a:rPr>
              <a:t>【 </a:t>
            </a:r>
            <a:r>
              <a:rPr lang="ja-JP" altLang="en-US" sz="6600" dirty="0">
                <a:ea typeface="HG丸ｺﾞｼｯｸM-PRO" panose="020F0609000000000000" pitchFamily="49" charset="-128"/>
              </a:rPr>
              <a:t>商 品 案 内 </a:t>
            </a:r>
            <a:r>
              <a:rPr lang="en-US" altLang="ja-JP" sz="6600" dirty="0">
                <a:ea typeface="HG丸ｺﾞｼｯｸM-PRO" panose="020F0609000000000000" pitchFamily="49" charset="-128"/>
              </a:rPr>
              <a:t>】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ED3F9F84-8FF8-0367-7AC2-255D46100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000"/>
            <a:ext cx="6858000" cy="72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013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47F0356-A3AD-F89B-C304-A6A060EFF86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996" y="96736"/>
            <a:ext cx="2896004" cy="609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845701-2355-04E3-78AA-A88FD532B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923"/>
            <a:ext cx="6858000" cy="11342077"/>
          </a:xfrm>
          <a:prstGeom prst="rect">
            <a:avLst/>
          </a:prstGeom>
        </p:spPr>
      </p:pic>
      <p:sp>
        <p:nvSpPr>
          <p:cNvPr id="24580" name="Rectangle 4">
            <a:extLst>
              <a:ext uri="{FF2B5EF4-FFF2-40B4-BE49-F238E27FC236}">
                <a16:creationId xmlns:a16="http://schemas.microsoft.com/office/drawing/2014/main" id="{6877D24F-C9E8-44AD-A245-8F647743CEE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40000" y="1980000"/>
            <a:ext cx="2520000" cy="540000"/>
          </a:xfrm>
          <a:noFill/>
          <a:ln/>
        </p:spPr>
        <p:txBody>
          <a:bodyPr anchor="ctr">
            <a:normAutofit/>
          </a:bodyPr>
          <a:lstStyle/>
          <a:p>
            <a:pPr algn="l"/>
            <a:r>
              <a:rPr lang="ja-JP" altLang="en-US" sz="32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管 材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493E984-78A3-49F1-B8D1-597745199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3240000"/>
            <a:ext cx="4347619" cy="1676191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17" name="Rectangle 5">
            <a:extLst>
              <a:ext uri="{FF2B5EF4-FFF2-40B4-BE49-F238E27FC236}">
                <a16:creationId xmlns:a16="http://schemas.microsoft.com/office/drawing/2014/main" id="{CA6CB412-EDCA-4B9D-BEC4-81605C3DC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0000" y="4968000"/>
            <a:ext cx="252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400" dirty="0">
                <a:ea typeface="HG丸ｺﾞｼｯｸM-PRO" panose="020F0609000000000000" pitchFamily="49" charset="-128"/>
              </a:rPr>
              <a:t>塩ビパイプ</a:t>
            </a: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D1A0B631-C485-48E4-A711-66BDD60E0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4000" y="7488000"/>
            <a:ext cx="252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400" dirty="0">
                <a:ea typeface="HG丸ｺﾞｼｯｸM-PRO" panose="020F0609000000000000" pitchFamily="49" charset="-128"/>
              </a:rPr>
              <a:t>塩ビ継手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5A513D1-EADD-4626-A8ED-F14178177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0" y="5400000"/>
            <a:ext cx="2733333" cy="2066667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B8E41B10-748F-AB2E-0BC4-8DC09560E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000"/>
            <a:ext cx="6858000" cy="72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013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BEE10DD-650E-E900-F8FA-121CF843509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996" y="96736"/>
            <a:ext cx="2896004" cy="6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69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animBg="1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59B6B48-32B4-65FA-CA3C-A930353B9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923"/>
            <a:ext cx="6858000" cy="11342077"/>
          </a:xfrm>
          <a:prstGeom prst="rect">
            <a:avLst/>
          </a:prstGeom>
        </p:spPr>
      </p:pic>
      <p:sp>
        <p:nvSpPr>
          <p:cNvPr id="24580" name="Rectangle 4">
            <a:extLst>
              <a:ext uri="{FF2B5EF4-FFF2-40B4-BE49-F238E27FC236}">
                <a16:creationId xmlns:a16="http://schemas.microsoft.com/office/drawing/2014/main" id="{6877D24F-C9E8-44AD-A245-8F647743CEE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40000" y="1980000"/>
            <a:ext cx="2520000" cy="540000"/>
          </a:xfrm>
          <a:noFill/>
          <a:ln/>
        </p:spPr>
        <p:txBody>
          <a:bodyPr anchor="ctr">
            <a:normAutofit/>
          </a:bodyPr>
          <a:lstStyle/>
          <a:p>
            <a:pPr algn="l"/>
            <a:r>
              <a:rPr lang="ja-JP" altLang="en-US" sz="32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管 材</a:t>
            </a: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CA6CB412-EDCA-4B9D-BEC4-81605C3DC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000" y="4968000"/>
            <a:ext cx="252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400" dirty="0">
                <a:ea typeface="HG丸ｺﾞｼｯｸM-PRO" panose="020F0609000000000000" pitchFamily="49" charset="-128"/>
              </a:rPr>
              <a:t>鋼管</a:t>
            </a: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D1A0B631-C485-48E4-A711-66BDD60E0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8000" y="7560000"/>
            <a:ext cx="252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400" dirty="0">
                <a:ea typeface="HG丸ｺﾞｼｯｸM-PRO" panose="020F0609000000000000" pitchFamily="49" charset="-128"/>
              </a:rPr>
              <a:t>銅管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7D67F8B5-2622-4ECC-A540-5842654A4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3240000"/>
            <a:ext cx="3985714" cy="1714286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9841A49E-8F4F-479F-B567-1BB7763FD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000" y="5220000"/>
            <a:ext cx="3047619" cy="2295873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9DECBCE6-934E-4502-942A-71798FE242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000" y="7812000"/>
            <a:ext cx="2560326" cy="2011684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27" name="Rectangle 5">
            <a:extLst>
              <a:ext uri="{FF2B5EF4-FFF2-40B4-BE49-F238E27FC236}">
                <a16:creationId xmlns:a16="http://schemas.microsoft.com/office/drawing/2014/main" id="{AEAB1176-3AD6-4878-8C4A-D1E36255E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000" y="9864000"/>
            <a:ext cx="324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400" dirty="0">
                <a:ea typeface="HG丸ｺﾞｼｯｸM-PRO" panose="020F0609000000000000" pitchFamily="49" charset="-128"/>
              </a:rPr>
              <a:t>架橋ポリエチレン管</a:t>
            </a:r>
            <a:endParaRPr lang="en-US" altLang="ja-JP" sz="2400" dirty="0">
              <a:ea typeface="HG丸ｺﾞｼｯｸM-PRO" panose="020F0609000000000000" pitchFamily="49" charset="-128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4D156BD-D354-8C3A-114D-9A8BB9D7A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000"/>
            <a:ext cx="6858000" cy="72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013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74E0908-FFD5-3DF4-D15F-9D91D544824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996" y="96736"/>
            <a:ext cx="2896004" cy="6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4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301309E-FB4A-23EE-FF1B-A09BB0832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923"/>
            <a:ext cx="6858000" cy="11342077"/>
          </a:xfrm>
          <a:prstGeom prst="rect">
            <a:avLst/>
          </a:prstGeom>
        </p:spPr>
      </p:pic>
      <p:sp>
        <p:nvSpPr>
          <p:cNvPr id="24580" name="Rectangle 4">
            <a:extLst>
              <a:ext uri="{FF2B5EF4-FFF2-40B4-BE49-F238E27FC236}">
                <a16:creationId xmlns:a16="http://schemas.microsoft.com/office/drawing/2014/main" id="{6877D24F-C9E8-44AD-A245-8F647743CEE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40000" y="1980000"/>
            <a:ext cx="2520000" cy="540000"/>
          </a:xfrm>
          <a:noFill/>
          <a:ln/>
        </p:spPr>
        <p:txBody>
          <a:bodyPr anchor="ctr">
            <a:normAutofit/>
          </a:bodyPr>
          <a:lstStyle/>
          <a:p>
            <a:pPr algn="l"/>
            <a:r>
              <a:rPr lang="ja-JP" altLang="en-US" sz="32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管 材</a:t>
            </a: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CA6CB412-EDCA-4B9D-BEC4-81605C3DC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000" y="8064000"/>
            <a:ext cx="252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400" dirty="0">
                <a:ea typeface="HG丸ｺﾞｼｯｸM-PRO" panose="020F0609000000000000" pitchFamily="49" charset="-128"/>
              </a:rPr>
              <a:t>バルブ類</a:t>
            </a: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D1A0B631-C485-48E4-A711-66BDD60E0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000" y="5364000"/>
            <a:ext cx="252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400" dirty="0">
                <a:ea typeface="HG丸ｺﾞｼｯｸM-PRO" panose="020F0609000000000000" pitchFamily="49" charset="-128"/>
              </a:rPr>
              <a:t>支持金物</a:t>
            </a:r>
          </a:p>
        </p:txBody>
      </p:sp>
      <p:sp>
        <p:nvSpPr>
          <p:cNvPr id="27" name="Rectangle 5">
            <a:extLst>
              <a:ext uri="{FF2B5EF4-FFF2-40B4-BE49-F238E27FC236}">
                <a16:creationId xmlns:a16="http://schemas.microsoft.com/office/drawing/2014/main" id="{AEAB1176-3AD6-4878-8C4A-D1E36255E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0000" y="10296000"/>
            <a:ext cx="252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400" dirty="0">
                <a:ea typeface="HG丸ｺﾞｼｯｸM-PRO" panose="020F0609000000000000" pitchFamily="49" charset="-128"/>
              </a:rPr>
              <a:t>止水栓</a:t>
            </a:r>
            <a:endParaRPr lang="en-US" altLang="ja-JP" sz="2400" dirty="0">
              <a:ea typeface="HG丸ｺﾞｼｯｸM-PRO" panose="020F0609000000000000" pitchFamily="49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D4DE542-F8FC-452D-809D-44AE71E11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5580000"/>
            <a:ext cx="3047619" cy="2458413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48ACF1F-2874-4D3D-BF1F-226C82B7A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000" y="8280000"/>
            <a:ext cx="3513333" cy="1999524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CDD924F-0FB9-4507-8494-869E219194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0000" y="3240000"/>
            <a:ext cx="3134978" cy="2089986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7D99BB4F-A2C1-544D-1FF4-615CD82B6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000"/>
            <a:ext cx="6858000" cy="72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013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B007989-E69B-1F3A-E9E9-3BF892D5679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996" y="96736"/>
            <a:ext cx="2896004" cy="6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1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A6B657-BCF4-1378-1FF3-BF0508D39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923"/>
            <a:ext cx="6858000" cy="11342077"/>
          </a:xfrm>
          <a:prstGeom prst="rect">
            <a:avLst/>
          </a:prstGeom>
        </p:spPr>
      </p:pic>
      <p:sp>
        <p:nvSpPr>
          <p:cNvPr id="24580" name="Rectangle 4">
            <a:extLst>
              <a:ext uri="{FF2B5EF4-FFF2-40B4-BE49-F238E27FC236}">
                <a16:creationId xmlns:a16="http://schemas.microsoft.com/office/drawing/2014/main" id="{6877D24F-C9E8-44AD-A245-8F647743CEE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40000" y="1980000"/>
            <a:ext cx="2520000" cy="540000"/>
          </a:xfrm>
          <a:noFill/>
          <a:ln/>
        </p:spPr>
        <p:txBody>
          <a:bodyPr anchor="ctr">
            <a:normAutofit/>
          </a:bodyPr>
          <a:lstStyle/>
          <a:p>
            <a:pPr algn="l"/>
            <a:r>
              <a:rPr lang="ja-JP" altLang="en-US" sz="32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管 材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7E487D4-E8DD-4045-A7DC-4E6A1B0AA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00" y="4262667"/>
            <a:ext cx="6600000" cy="3666667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668ECB22-F8E2-AE21-6023-577FF41E7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000"/>
            <a:ext cx="6858000" cy="72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013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98086F2-876C-1291-8158-1C8D0C5B6B3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996" y="96736"/>
            <a:ext cx="2896004" cy="6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0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3BB2E7C-62A8-72D5-D1DF-144597B77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923"/>
            <a:ext cx="6858000" cy="11342077"/>
          </a:xfrm>
          <a:prstGeom prst="rect">
            <a:avLst/>
          </a:prstGeom>
        </p:spPr>
      </p:pic>
      <p:sp>
        <p:nvSpPr>
          <p:cNvPr id="24580" name="Rectangle 4">
            <a:extLst>
              <a:ext uri="{FF2B5EF4-FFF2-40B4-BE49-F238E27FC236}">
                <a16:creationId xmlns:a16="http://schemas.microsoft.com/office/drawing/2014/main" id="{6877D24F-C9E8-44AD-A245-8F647743CEE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40000" y="1980000"/>
            <a:ext cx="2520000" cy="540000"/>
          </a:xfrm>
          <a:noFill/>
          <a:ln/>
        </p:spPr>
        <p:txBody>
          <a:bodyPr anchor="ctr">
            <a:normAutofit/>
          </a:bodyPr>
          <a:lstStyle/>
          <a:p>
            <a:pPr algn="l"/>
            <a:r>
              <a:rPr lang="ja-JP" altLang="en-US" sz="32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管 材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C773A90-6235-44CA-8710-894C261EE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15" y="4131715"/>
            <a:ext cx="6436571" cy="3928571"/>
          </a:xfrm>
          <a:prstGeom prst="rect">
            <a:avLst/>
          </a:prstGeom>
          <a:ln w="38100">
            <a:solidFill>
              <a:srgbClr val="002060"/>
            </a:solidFill>
            <a:miter lim="800000"/>
          </a:ln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400CFB12-EAFE-F0C7-76D6-5E998F4EE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000"/>
            <a:ext cx="6858000" cy="72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013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1D9B7C7-9B1F-2CFA-4B9E-944199A3F28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996" y="96736"/>
            <a:ext cx="2896004" cy="609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EBECBA4-6ED3-43FE-2CFB-92BA494E4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923"/>
            <a:ext cx="6858000" cy="11342077"/>
          </a:xfrm>
          <a:prstGeom prst="rect">
            <a:avLst/>
          </a:prstGeom>
        </p:spPr>
      </p:pic>
      <p:sp>
        <p:nvSpPr>
          <p:cNvPr id="6148" name="Rectangle 4">
            <a:extLst>
              <a:ext uri="{FF2B5EF4-FFF2-40B4-BE49-F238E27FC236}">
                <a16:creationId xmlns:a16="http://schemas.microsoft.com/office/drawing/2014/main" id="{F09CFEF4-48F1-4D73-86C8-A25CCFA0E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0" y="4296000"/>
            <a:ext cx="6840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6600" dirty="0">
                <a:ea typeface="HG丸ｺﾞｼｯｸM-PRO" panose="020F0609000000000000" pitchFamily="49" charset="-128"/>
              </a:rPr>
              <a:t>【 </a:t>
            </a:r>
            <a:r>
              <a:rPr lang="ja-JP" altLang="en-US" sz="6600" dirty="0">
                <a:ea typeface="HG丸ｺﾞｼｯｸM-PRO" panose="020F0609000000000000" pitchFamily="49" charset="-128"/>
              </a:rPr>
              <a:t>会 社 案 内 </a:t>
            </a:r>
            <a:r>
              <a:rPr lang="en-US" altLang="ja-JP" sz="6600" dirty="0">
                <a:ea typeface="HG丸ｺﾞｼｯｸM-PRO" panose="020F0609000000000000" pitchFamily="49" charset="-128"/>
              </a:rPr>
              <a:t>】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4B04E82-D56A-040A-29E9-E13CC1BD9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000"/>
            <a:ext cx="6858000" cy="72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013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F9327E1-D89A-8F11-9E92-365C77D8D87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996" y="96736"/>
            <a:ext cx="2896004" cy="609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49E60-4A07-D83E-1334-E558AB952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7C0B872-CF17-48B3-D2AE-E9F8EEC77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923"/>
            <a:ext cx="6858000" cy="11342077"/>
          </a:xfrm>
          <a:prstGeom prst="rect">
            <a:avLst/>
          </a:prstGeom>
        </p:spPr>
      </p:pic>
      <p:sp>
        <p:nvSpPr>
          <p:cNvPr id="24580" name="Rectangle 4">
            <a:extLst>
              <a:ext uri="{FF2B5EF4-FFF2-40B4-BE49-F238E27FC236}">
                <a16:creationId xmlns:a16="http://schemas.microsoft.com/office/drawing/2014/main" id="{CB458E1F-E351-DA34-0F16-9B646CBEFFA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40000" y="1980000"/>
            <a:ext cx="2520000" cy="540000"/>
          </a:xfrm>
          <a:noFill/>
          <a:ln/>
        </p:spPr>
        <p:txBody>
          <a:bodyPr anchor="ctr">
            <a:normAutofit/>
          </a:bodyPr>
          <a:lstStyle/>
          <a:p>
            <a:pPr algn="l"/>
            <a:r>
              <a:rPr lang="ja-JP" altLang="en-US" sz="32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管 材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D269843-301D-F3FA-8F68-A4B8C8E2E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3240000"/>
            <a:ext cx="5257800" cy="296037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265D5CD-F725-2AFE-2E08-864C63656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7200000"/>
            <a:ext cx="2794000" cy="279400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7C4C3715-01DD-D555-D5C4-0F2A461C8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9000" y="6228000"/>
            <a:ext cx="252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400" dirty="0">
                <a:ea typeface="HG丸ｺﾞｼｯｸM-PRO" panose="020F0609000000000000" pitchFamily="49" charset="-128"/>
              </a:rPr>
              <a:t>鋳鉄管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FD3343B-169A-E8DD-2F1B-B098E524E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9000" y="10044000"/>
            <a:ext cx="252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400" dirty="0">
                <a:ea typeface="HG丸ｺﾞｼｯｸM-PRO" panose="020F0609000000000000" pitchFamily="49" charset="-128"/>
              </a:rPr>
              <a:t>水道メーター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4AFCB018-728C-4CBC-0D80-60063871F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000"/>
            <a:ext cx="6858000" cy="72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013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96E76D81-19DD-8263-68E1-C459DD60C5F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996" y="96736"/>
            <a:ext cx="2896004" cy="6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72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9C531-D97C-B855-82B9-396FD62D7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9864148-CF45-EC7D-6A7B-A1A81E697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923"/>
            <a:ext cx="6858000" cy="11342077"/>
          </a:xfrm>
          <a:prstGeom prst="rect">
            <a:avLst/>
          </a:prstGeom>
        </p:spPr>
      </p:pic>
      <p:sp>
        <p:nvSpPr>
          <p:cNvPr id="24580" name="Rectangle 4">
            <a:extLst>
              <a:ext uri="{FF2B5EF4-FFF2-40B4-BE49-F238E27FC236}">
                <a16:creationId xmlns:a16="http://schemas.microsoft.com/office/drawing/2014/main" id="{B6F7C18C-5DF5-6E29-EA24-206420DCB3B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40000" y="1980000"/>
            <a:ext cx="2520000" cy="540000"/>
          </a:xfrm>
          <a:noFill/>
          <a:ln/>
        </p:spPr>
        <p:txBody>
          <a:bodyPr anchor="ctr">
            <a:normAutofit/>
          </a:bodyPr>
          <a:lstStyle/>
          <a:p>
            <a:pPr algn="l"/>
            <a:r>
              <a:rPr lang="ja-JP" altLang="en-US" sz="32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管 材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8F347AA-94B2-9B9E-1DEF-55BE4C4BE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600000"/>
            <a:ext cx="5791200" cy="365760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BE3AD9FC-856B-0CC9-F423-E21EE354B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9000" y="7308000"/>
            <a:ext cx="252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400" dirty="0">
                <a:ea typeface="HG丸ｺﾞｼｯｸM-PRO" panose="020F0609000000000000" pitchFamily="49" charset="-128"/>
              </a:rPr>
              <a:t>融雪装置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E000334-3B7A-9674-123F-A488FBCE7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000"/>
            <a:ext cx="6858000" cy="72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013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E9CB314-994E-300A-3258-0BFEA58E03B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996" y="96736"/>
            <a:ext cx="2896004" cy="6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1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8C64784-90FF-809C-8697-07C87E30A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923"/>
            <a:ext cx="6858000" cy="11342077"/>
          </a:xfrm>
          <a:prstGeom prst="rect">
            <a:avLst/>
          </a:prstGeom>
        </p:spPr>
      </p:pic>
      <p:sp>
        <p:nvSpPr>
          <p:cNvPr id="25605" name="Rectangle 5">
            <a:extLst>
              <a:ext uri="{FF2B5EF4-FFF2-40B4-BE49-F238E27FC236}">
                <a16:creationId xmlns:a16="http://schemas.microsoft.com/office/drawing/2014/main" id="{80987898-C213-4834-9743-B1C38F9F9BA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40000" y="1980000"/>
            <a:ext cx="2520000" cy="540000"/>
          </a:xfrm>
          <a:noFill/>
          <a:ln/>
        </p:spPr>
        <p:txBody>
          <a:bodyPr anchor="ctr">
            <a:normAutofit/>
          </a:bodyPr>
          <a:lstStyle/>
          <a:p>
            <a:pPr algn="l"/>
            <a:r>
              <a:rPr lang="ja-JP" altLang="en-US" sz="32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住宅設備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C219AF4-28B1-46E6-82AF-5291F3441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4644000"/>
            <a:ext cx="3169524" cy="2377143"/>
          </a:xfrm>
          <a:prstGeom prst="rect">
            <a:avLst/>
          </a:prstGeom>
          <a:ln w="38100">
            <a:solidFill>
              <a:srgbClr val="002060"/>
            </a:solidFill>
            <a:miter lim="800000"/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D4C6312-C9E8-4CB1-98EF-90F63ADBF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000" y="3240000"/>
            <a:ext cx="2595238" cy="3809524"/>
          </a:xfrm>
          <a:prstGeom prst="rect">
            <a:avLst/>
          </a:prstGeom>
          <a:ln w="38100">
            <a:solidFill>
              <a:srgbClr val="002060"/>
            </a:solidFill>
            <a:miter lim="800000"/>
          </a:ln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id="{667B34C8-A58E-4997-865C-A75D74F24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762" y="7092000"/>
            <a:ext cx="252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400" dirty="0">
                <a:ea typeface="HG丸ｺﾞｼｯｸM-PRO" panose="020F0609000000000000" pitchFamily="49" charset="-128"/>
              </a:rPr>
              <a:t>トイレ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1830D748-502A-429E-B18F-669A1EE76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7619" y="7092000"/>
            <a:ext cx="252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400" dirty="0">
                <a:ea typeface="HG丸ｺﾞｼｯｸM-PRO" panose="020F0609000000000000" pitchFamily="49" charset="-128"/>
              </a:rPr>
              <a:t>洗面化粧台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274560-5B47-57B0-27C4-B1B884F0F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000"/>
            <a:ext cx="6858000" cy="72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013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3FEA84C8-8D1B-1278-4ABD-5A9E6B14425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996" y="96736"/>
            <a:ext cx="2896004" cy="6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24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 animBg="1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6BD5DBC-B85D-2632-0D11-554D26685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923"/>
            <a:ext cx="6858000" cy="11342077"/>
          </a:xfrm>
          <a:prstGeom prst="rect">
            <a:avLst/>
          </a:prstGeom>
        </p:spPr>
      </p:pic>
      <p:sp>
        <p:nvSpPr>
          <p:cNvPr id="25605" name="Rectangle 5">
            <a:extLst>
              <a:ext uri="{FF2B5EF4-FFF2-40B4-BE49-F238E27FC236}">
                <a16:creationId xmlns:a16="http://schemas.microsoft.com/office/drawing/2014/main" id="{80987898-C213-4834-9743-B1C38F9F9BA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40000" y="1980000"/>
            <a:ext cx="2520000" cy="540000"/>
          </a:xfrm>
          <a:noFill/>
          <a:ln/>
        </p:spPr>
        <p:txBody>
          <a:bodyPr anchor="ctr">
            <a:normAutofit/>
          </a:bodyPr>
          <a:lstStyle/>
          <a:p>
            <a:pPr algn="l"/>
            <a:r>
              <a:rPr lang="ja-JP" altLang="en-US" sz="32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住宅設備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667B34C8-A58E-4997-865C-A75D74F24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2857" y="6192000"/>
            <a:ext cx="252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400" dirty="0">
                <a:ea typeface="HG丸ｺﾞｼｯｸM-PRO" panose="020F0609000000000000" pitchFamily="49" charset="-128"/>
              </a:rPr>
              <a:t>キッチン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1830D748-502A-429E-B18F-669A1EE76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0952" y="10224000"/>
            <a:ext cx="252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400" dirty="0">
                <a:ea typeface="HG丸ｺﾞｼｯｸM-PRO" panose="020F0609000000000000" pitchFamily="49" charset="-128"/>
              </a:rPr>
              <a:t>ユニットバス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CD511F8-1BFD-49C3-806F-1E2405526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3240000"/>
            <a:ext cx="3785714" cy="2928572"/>
          </a:xfrm>
          <a:prstGeom prst="rect">
            <a:avLst/>
          </a:prstGeom>
          <a:ln w="38100">
            <a:solidFill>
              <a:srgbClr val="002060"/>
            </a:solidFill>
            <a:miter lim="800000"/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FB6C196-8FD9-4BAE-B8B9-C22DA988C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0000" y="7200000"/>
            <a:ext cx="3961905" cy="2971429"/>
          </a:xfrm>
          <a:prstGeom prst="rect">
            <a:avLst/>
          </a:prstGeom>
          <a:ln w="38100">
            <a:solidFill>
              <a:srgbClr val="002060"/>
            </a:solidFill>
            <a:miter lim="800000"/>
          </a:ln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76829C7B-FBE7-A805-5AF8-44A681191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000"/>
            <a:ext cx="6858000" cy="72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013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EAC37F8-200B-CA59-61E4-C63008AD6EB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996" y="96736"/>
            <a:ext cx="2896004" cy="6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6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71A02AB-7A54-4001-B5FA-F2BEA1233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923"/>
            <a:ext cx="6858000" cy="11342077"/>
          </a:xfrm>
          <a:prstGeom prst="rect">
            <a:avLst/>
          </a:prstGeom>
        </p:spPr>
      </p:pic>
      <p:sp>
        <p:nvSpPr>
          <p:cNvPr id="25605" name="Rectangle 5">
            <a:extLst>
              <a:ext uri="{FF2B5EF4-FFF2-40B4-BE49-F238E27FC236}">
                <a16:creationId xmlns:a16="http://schemas.microsoft.com/office/drawing/2014/main" id="{80987898-C213-4834-9743-B1C38F9F9BA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40000" y="1980000"/>
            <a:ext cx="2520000" cy="540000"/>
          </a:xfrm>
          <a:noFill/>
          <a:ln/>
        </p:spPr>
        <p:txBody>
          <a:bodyPr anchor="ctr">
            <a:normAutofit/>
          </a:bodyPr>
          <a:lstStyle/>
          <a:p>
            <a:pPr algn="l"/>
            <a:r>
              <a:rPr lang="ja-JP" altLang="en-US" sz="32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住宅設備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667B34C8-A58E-4997-865C-A75D74F24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0000" y="3871905"/>
            <a:ext cx="252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400" dirty="0">
                <a:ea typeface="HG丸ｺﾞｼｯｸM-PRO" panose="020F0609000000000000" pitchFamily="49" charset="-128"/>
              </a:rPr>
              <a:t>エコキュート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1830D748-502A-429E-B18F-669A1EE76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0000" y="6642381"/>
            <a:ext cx="252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400" dirty="0">
                <a:ea typeface="HG丸ｺﾞｼｯｸM-PRO" panose="020F0609000000000000" pitchFamily="49" charset="-128"/>
              </a:rPr>
              <a:t>石油給湯器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54CD5E91-75D6-4BF0-82B6-802B59527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9" y="2880000"/>
            <a:ext cx="2452381" cy="252381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B04036F0-AE83-4376-BC6D-FDD388878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913" y="8424000"/>
            <a:ext cx="2121412" cy="2633478"/>
          </a:xfrm>
          <a:prstGeom prst="rect">
            <a:avLst/>
          </a:prstGeom>
          <a:ln w="38100">
            <a:solidFill>
              <a:srgbClr val="002060"/>
            </a:solidFill>
            <a:miter lim="800000"/>
          </a:ln>
        </p:spPr>
      </p:pic>
      <p:sp>
        <p:nvSpPr>
          <p:cNvPr id="23" name="Rectangle 5">
            <a:extLst>
              <a:ext uri="{FF2B5EF4-FFF2-40B4-BE49-F238E27FC236}">
                <a16:creationId xmlns:a16="http://schemas.microsoft.com/office/drawing/2014/main" id="{BFB14195-81A8-4C13-9750-7B87CB167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0000" y="9470739"/>
            <a:ext cx="252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400" dirty="0">
                <a:ea typeface="HG丸ｺﾞｼｯｸM-PRO" panose="020F0609000000000000" pitchFamily="49" charset="-128"/>
              </a:rPr>
              <a:t>ガス給湯器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C7AD981-C7FD-4A16-B461-E71465F383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000" y="5760000"/>
            <a:ext cx="3195238" cy="2304762"/>
          </a:xfrm>
          <a:prstGeom prst="rect">
            <a:avLst/>
          </a:prstGeom>
          <a:ln w="38100">
            <a:solidFill>
              <a:srgbClr val="002060"/>
            </a:solidFill>
            <a:miter lim="800000"/>
          </a:ln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9A836582-A2A8-3B84-F749-701BE4706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000"/>
            <a:ext cx="6858000" cy="72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013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DE0CE81-C389-5BDE-6EB5-0E0B73EC4DE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996" y="96736"/>
            <a:ext cx="2896004" cy="609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FA3B92D-0014-DD80-0F44-97E60CEF5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923"/>
            <a:ext cx="6858000" cy="11342077"/>
          </a:xfrm>
          <a:prstGeom prst="rect">
            <a:avLst/>
          </a:prstGeom>
        </p:spPr>
      </p:pic>
      <p:sp>
        <p:nvSpPr>
          <p:cNvPr id="25605" name="Rectangle 5">
            <a:extLst>
              <a:ext uri="{FF2B5EF4-FFF2-40B4-BE49-F238E27FC236}">
                <a16:creationId xmlns:a16="http://schemas.microsoft.com/office/drawing/2014/main" id="{80987898-C213-4834-9743-B1C38F9F9BA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40000" y="1980000"/>
            <a:ext cx="2520000" cy="540000"/>
          </a:xfrm>
          <a:noFill/>
          <a:ln/>
        </p:spPr>
        <p:txBody>
          <a:bodyPr anchor="ctr">
            <a:normAutofit/>
          </a:bodyPr>
          <a:lstStyle/>
          <a:p>
            <a:pPr algn="l"/>
            <a:r>
              <a:rPr lang="ja-JP" altLang="en-US" sz="32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住宅設備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667B34C8-A58E-4997-865C-A75D74F24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000" y="3807857"/>
            <a:ext cx="252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400" dirty="0">
                <a:ea typeface="HG丸ｺﾞｼｯｸM-PRO" panose="020F0609000000000000" pitchFamily="49" charset="-128"/>
              </a:rPr>
              <a:t>エアコン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1830D748-502A-429E-B18F-669A1EE76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000" y="6452857"/>
            <a:ext cx="252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400" dirty="0">
                <a:ea typeface="HG丸ｺﾞｼｯｸM-PRO" panose="020F0609000000000000" pitchFamily="49" charset="-128"/>
              </a:rPr>
              <a:t>水栓金具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8057774-7A54-433F-BF62-632234A23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35" y="5580000"/>
            <a:ext cx="3047619" cy="2285715"/>
          </a:xfrm>
          <a:prstGeom prst="rect">
            <a:avLst/>
          </a:prstGeom>
          <a:ln w="38100">
            <a:solidFill>
              <a:srgbClr val="002060"/>
            </a:solidFill>
            <a:miter lim="800000"/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751FD4A-484D-4146-A416-9D6242B08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030" y="3240000"/>
            <a:ext cx="3351429" cy="1675714"/>
          </a:xfrm>
          <a:prstGeom prst="rect">
            <a:avLst/>
          </a:prstGeom>
          <a:ln w="38100">
            <a:solidFill>
              <a:srgbClr val="002060"/>
            </a:solidFill>
            <a:miter lim="800000"/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C5AA762-E60E-5270-0B58-52ACC1E614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952" y="8460000"/>
            <a:ext cx="3467584" cy="1733792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F7B58BA1-5A8E-EF84-2E42-C081994A0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000" y="9056896"/>
            <a:ext cx="252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400" dirty="0">
                <a:ea typeface="HG丸ｺﾞｼｯｸM-PRO" panose="020F0609000000000000" pitchFamily="49" charset="-128"/>
              </a:rPr>
              <a:t>換気扇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82558C78-3356-FA00-2C54-D71E5B194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000"/>
            <a:ext cx="6858000" cy="72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013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92601023-3241-C024-04C4-1FAFD493EE7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996" y="96736"/>
            <a:ext cx="2896004" cy="6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21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67FFE3E-A822-6F86-2A22-178A8DDD1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923"/>
            <a:ext cx="6858000" cy="11342077"/>
          </a:xfrm>
          <a:prstGeom prst="rect">
            <a:avLst/>
          </a:prstGeom>
        </p:spPr>
      </p:pic>
      <p:sp>
        <p:nvSpPr>
          <p:cNvPr id="28676" name="Rectangle 4">
            <a:extLst>
              <a:ext uri="{FF2B5EF4-FFF2-40B4-BE49-F238E27FC236}">
                <a16:creationId xmlns:a16="http://schemas.microsoft.com/office/drawing/2014/main" id="{3DCD7750-E437-47A1-B63D-20DDE4438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0" y="4296000"/>
            <a:ext cx="6840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6600" dirty="0">
                <a:ea typeface="HG丸ｺﾞｼｯｸM-PRO" panose="020F0609000000000000" pitchFamily="49" charset="-128"/>
              </a:rPr>
              <a:t>【 </a:t>
            </a:r>
            <a:r>
              <a:rPr lang="ja-JP" altLang="en-US" sz="6600" dirty="0">
                <a:ea typeface="HG丸ｺﾞｼｯｸM-PRO" panose="020F0609000000000000" pitchFamily="49" charset="-128"/>
              </a:rPr>
              <a:t>職 種 </a:t>
            </a:r>
            <a:r>
              <a:rPr lang="en-US" altLang="ja-JP" sz="6600" dirty="0">
                <a:ea typeface="HG丸ｺﾞｼｯｸM-PRO" panose="020F0609000000000000" pitchFamily="49" charset="-128"/>
              </a:rPr>
              <a:t>】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988B260-DFD9-6287-1AA2-0CC1B23C4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000"/>
            <a:ext cx="6858000" cy="72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013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1F9B285-2019-91B2-28A4-DE16F88D07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996" y="96736"/>
            <a:ext cx="2896004" cy="6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9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04C5B5F-59E2-58DE-1D74-2B621ED56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923"/>
            <a:ext cx="6858000" cy="11342077"/>
          </a:xfrm>
          <a:prstGeom prst="rect">
            <a:avLst/>
          </a:prstGeom>
        </p:spPr>
      </p:pic>
      <p:sp>
        <p:nvSpPr>
          <p:cNvPr id="33796" name="Rectangle 4">
            <a:extLst>
              <a:ext uri="{FF2B5EF4-FFF2-40B4-BE49-F238E27FC236}">
                <a16:creationId xmlns:a16="http://schemas.microsoft.com/office/drawing/2014/main" id="{2DA74B3B-B844-46DC-9453-C4B97F73A96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40000" y="1980000"/>
            <a:ext cx="2520000" cy="540000"/>
          </a:xfrm>
          <a:noFill/>
          <a:ln/>
        </p:spPr>
        <p:txBody>
          <a:bodyPr anchor="ctr">
            <a:normAutofit/>
          </a:bodyPr>
          <a:lstStyle/>
          <a:p>
            <a:pPr algn="l"/>
            <a:r>
              <a:rPr lang="ja-JP" altLang="en-US" sz="32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職　種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A8DBEC8-EDCF-9435-92FF-552D601D4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525" y="2700000"/>
            <a:ext cx="2514951" cy="284875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7E1DDDF-BA1A-DB8B-0F2B-49A2052D23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525" y="5652000"/>
            <a:ext cx="2514951" cy="284875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44EEADE-1819-3E54-5BB7-2B1C907CAD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525" y="8604000"/>
            <a:ext cx="2514951" cy="2848753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3C0EE185-F602-6603-3906-F31718D6B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000"/>
            <a:ext cx="6858000" cy="72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013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0B47F76-4012-45D5-D853-7C0534D18CA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996" y="96736"/>
            <a:ext cx="2896004" cy="6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7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C2E0E-09BC-7D10-94F1-260DE3D68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CF5E2AE-E766-FDAF-7596-0582EAE8A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923"/>
            <a:ext cx="6858000" cy="1134207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D4752B7-A505-7B3C-0FC5-4DC23A72A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51" y="4100911"/>
            <a:ext cx="6454699" cy="3990178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16C1F165-D9AD-3AAF-08C2-58C410054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000"/>
            <a:ext cx="6858000" cy="72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013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41A0C00-22C2-236F-0E1C-E6F55F93D54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996" y="96736"/>
            <a:ext cx="2896004" cy="609685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3878C477-7B08-90A7-4F5E-5F263283BF2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40000" y="1980000"/>
            <a:ext cx="2520000" cy="540000"/>
          </a:xfrm>
          <a:noFill/>
          <a:ln/>
        </p:spPr>
        <p:txBody>
          <a:bodyPr anchor="ctr">
            <a:normAutofit/>
          </a:bodyPr>
          <a:lstStyle/>
          <a:p>
            <a:pPr algn="l"/>
            <a:r>
              <a:rPr lang="ja-JP" altLang="en-US" sz="32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社員の声</a:t>
            </a:r>
          </a:p>
        </p:txBody>
      </p:sp>
    </p:spTree>
    <p:extLst>
      <p:ext uri="{BB962C8B-B14F-4D97-AF65-F5344CB8AC3E}">
        <p14:creationId xmlns:p14="http://schemas.microsoft.com/office/powerpoint/2010/main" val="216048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8DBA13A-A116-B32F-C7C1-911A2AE6A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923"/>
            <a:ext cx="6858000" cy="11342077"/>
          </a:xfrm>
          <a:prstGeom prst="rect">
            <a:avLst/>
          </a:prstGeom>
        </p:spPr>
      </p:pic>
      <p:sp>
        <p:nvSpPr>
          <p:cNvPr id="28676" name="Rectangle 4">
            <a:extLst>
              <a:ext uri="{FF2B5EF4-FFF2-40B4-BE49-F238E27FC236}">
                <a16:creationId xmlns:a16="http://schemas.microsoft.com/office/drawing/2014/main" id="{3DCD7750-E437-47A1-B63D-20DDE4438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0" y="4296000"/>
            <a:ext cx="6840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6600" dirty="0">
                <a:ea typeface="HG丸ｺﾞｼｯｸM-PRO" panose="020F0609000000000000" pitchFamily="49" charset="-128"/>
              </a:rPr>
              <a:t>【 </a:t>
            </a:r>
            <a:r>
              <a:rPr lang="ja-JP" altLang="en-US" sz="6600" dirty="0">
                <a:ea typeface="HG丸ｺﾞｼｯｸM-PRO" panose="020F0609000000000000" pitchFamily="49" charset="-128"/>
              </a:rPr>
              <a:t>そ の 他 </a:t>
            </a:r>
            <a:r>
              <a:rPr lang="en-US" altLang="ja-JP" sz="6600" dirty="0">
                <a:ea typeface="HG丸ｺﾞｼｯｸM-PRO" panose="020F0609000000000000" pitchFamily="49" charset="-128"/>
              </a:rPr>
              <a:t>】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868CF875-7BD9-3BB8-01C9-7F6EEBD92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000"/>
            <a:ext cx="6858000" cy="72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013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77F0E0F-1755-A7ED-846B-C489ED19C80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996" y="96736"/>
            <a:ext cx="2896004" cy="6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5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2384804-5A46-B558-8414-1F18BDDD5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923"/>
            <a:ext cx="6858000" cy="11342077"/>
          </a:xfrm>
          <a:prstGeom prst="rect">
            <a:avLst/>
          </a:prstGeom>
        </p:spPr>
      </p:pic>
      <p:sp>
        <p:nvSpPr>
          <p:cNvPr id="3078" name="Rectangle 6">
            <a:extLst>
              <a:ext uri="{FF2B5EF4-FFF2-40B4-BE49-F238E27FC236}">
                <a16:creationId xmlns:a16="http://schemas.microsoft.com/office/drawing/2014/main" id="{174A0534-5CF8-4FF1-AF08-1A9B075B7FE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40000" y="1980000"/>
            <a:ext cx="2520000" cy="540000"/>
          </a:xfrm>
          <a:noFill/>
          <a:ln/>
        </p:spPr>
        <p:txBody>
          <a:bodyPr anchor="ctr">
            <a:noAutofit/>
          </a:bodyPr>
          <a:lstStyle/>
          <a:p>
            <a:pPr algn="l"/>
            <a:r>
              <a:rPr lang="ja-JP" altLang="en-US" sz="32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会社概要</a:t>
            </a:r>
          </a:p>
        </p:txBody>
      </p:sp>
      <p:sp>
        <p:nvSpPr>
          <p:cNvPr id="3085" name="Rectangle 13">
            <a:extLst>
              <a:ext uri="{FF2B5EF4-FFF2-40B4-BE49-F238E27FC236}">
                <a16:creationId xmlns:a16="http://schemas.microsoft.com/office/drawing/2014/main" id="{02D48221-18BC-4F0F-AA66-7577BBD7F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000" y="2880000"/>
            <a:ext cx="612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400" dirty="0">
                <a:ea typeface="HG丸ｺﾞｼｯｸM-PRO" panose="020F0609000000000000" pitchFamily="49" charset="-128"/>
              </a:rPr>
              <a:t>社　名：中島管材鋼機株式会社</a:t>
            </a:r>
            <a:r>
              <a:rPr lang="en-US" altLang="ja-JP" sz="1100" dirty="0">
                <a:ea typeface="HG丸ｺﾞｼｯｸM-PRO" panose="020F0609000000000000" pitchFamily="49" charset="-128"/>
              </a:rPr>
              <a:t>(</a:t>
            </a:r>
            <a:r>
              <a:rPr lang="ja-JP" altLang="en-US" sz="1100" dirty="0">
                <a:ea typeface="HG丸ｺﾞｼｯｸM-PRO" panose="020F0609000000000000" pitchFamily="49" charset="-128"/>
              </a:rPr>
              <a:t>なかじまかんざいこうき</a:t>
            </a:r>
            <a:r>
              <a:rPr lang="en-US" altLang="ja-JP" sz="788" dirty="0">
                <a:ea typeface="HG丸ｺﾞｼｯｸM-PRO" panose="020F0609000000000000" pitchFamily="49" charset="-128"/>
              </a:rPr>
              <a:t>)</a:t>
            </a:r>
            <a:endParaRPr lang="ja-JP" altLang="en-US" sz="788" dirty="0">
              <a:ea typeface="HG丸ｺﾞｼｯｸM-PRO" panose="020F0609000000000000" pitchFamily="49" charset="-128"/>
            </a:endParaRPr>
          </a:p>
        </p:txBody>
      </p:sp>
      <p:sp>
        <p:nvSpPr>
          <p:cNvPr id="3088" name="Rectangle 16">
            <a:extLst>
              <a:ext uri="{FF2B5EF4-FFF2-40B4-BE49-F238E27FC236}">
                <a16:creationId xmlns:a16="http://schemas.microsoft.com/office/drawing/2014/main" id="{F5A1E3A6-1CA3-433D-9483-3637D3A22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000" y="3600000"/>
            <a:ext cx="612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400" dirty="0">
                <a:ea typeface="HG丸ｺﾞｼｯｸM-PRO" panose="020F0609000000000000" pitchFamily="49" charset="-128"/>
              </a:rPr>
              <a:t>所在地：福井市問屋町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2</a:t>
            </a:r>
            <a:r>
              <a:rPr lang="ja-JP" altLang="en-US" sz="2400" dirty="0">
                <a:ea typeface="HG丸ｺﾞｼｯｸM-PRO" panose="020F0609000000000000" pitchFamily="49" charset="-128"/>
              </a:rPr>
              <a:t>丁目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16</a:t>
            </a:r>
          </a:p>
        </p:txBody>
      </p:sp>
      <p:sp>
        <p:nvSpPr>
          <p:cNvPr id="3090" name="Rectangle 18">
            <a:extLst>
              <a:ext uri="{FF2B5EF4-FFF2-40B4-BE49-F238E27FC236}">
                <a16:creationId xmlns:a16="http://schemas.microsoft.com/office/drawing/2014/main" id="{39EF5DBA-9550-49B2-BD97-E18B4988E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000" y="4320000"/>
            <a:ext cx="612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en-US" altLang="ja-JP" sz="2400" dirty="0">
                <a:latin typeface="HG丸ｺﾞｼｯｸM-PRO" panose="020F0609000000000000" pitchFamily="49" charset="-128"/>
                <a:ea typeface="HG丸ｺﾞｼｯｸM-PRO" panose="020F0609000000000000" pitchFamily="49" charset="-128"/>
              </a:rPr>
              <a:t>T E L </a:t>
            </a:r>
            <a:r>
              <a:rPr lang="ja-JP" altLang="en-US" sz="2400" dirty="0">
                <a:latin typeface="HG丸ｺﾞｼｯｸM-PRO" panose="020F0609000000000000" pitchFamily="49" charset="-128"/>
                <a:ea typeface="HG丸ｺﾞｼｯｸM-PRO" panose="020F0609000000000000" pitchFamily="49" charset="-128"/>
              </a:rPr>
              <a:t>：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0776-21-2241</a:t>
            </a:r>
            <a:endParaRPr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092" name="Rectangle 20">
            <a:extLst>
              <a:ext uri="{FF2B5EF4-FFF2-40B4-BE49-F238E27FC236}">
                <a16:creationId xmlns:a16="http://schemas.microsoft.com/office/drawing/2014/main" id="{4B7F7512-99F3-424B-8D78-831D6C4C4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000" y="5040000"/>
            <a:ext cx="612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400" dirty="0">
                <a:ea typeface="HG丸ｺﾞｼｯｸM-PRO" panose="020F0609000000000000" pitchFamily="49" charset="-128"/>
              </a:rPr>
              <a:t>創　業：昭和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25</a:t>
            </a:r>
            <a:r>
              <a:rPr lang="ja-JP" altLang="en-US" sz="2400" dirty="0">
                <a:ea typeface="HG丸ｺﾞｼｯｸM-PRO" panose="020F0609000000000000" pitchFamily="49" charset="-128"/>
              </a:rPr>
              <a:t>年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11</a:t>
            </a:r>
            <a:r>
              <a:rPr lang="ja-JP" altLang="en-US" sz="2400" dirty="0">
                <a:ea typeface="HG丸ｺﾞｼｯｸM-PRO" panose="020F0609000000000000" pitchFamily="49" charset="-128"/>
              </a:rPr>
              <a:t>月</a:t>
            </a:r>
          </a:p>
        </p:txBody>
      </p:sp>
      <p:sp>
        <p:nvSpPr>
          <p:cNvPr id="3093" name="Rectangle 21">
            <a:extLst>
              <a:ext uri="{FF2B5EF4-FFF2-40B4-BE49-F238E27FC236}">
                <a16:creationId xmlns:a16="http://schemas.microsoft.com/office/drawing/2014/main" id="{98EBA4DF-B96A-41F1-805B-D72F42346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000" y="5760000"/>
            <a:ext cx="612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400" dirty="0">
                <a:ea typeface="HG丸ｺﾞｼｯｸM-PRO" panose="020F0609000000000000" pitchFamily="49" charset="-128"/>
              </a:rPr>
              <a:t>設　立：昭和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34</a:t>
            </a:r>
            <a:r>
              <a:rPr lang="ja-JP" altLang="en-US" sz="2400" dirty="0">
                <a:ea typeface="HG丸ｺﾞｼｯｸM-PRO" panose="020F0609000000000000" pitchFamily="49" charset="-128"/>
              </a:rPr>
              <a:t>年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5</a:t>
            </a:r>
            <a:r>
              <a:rPr lang="ja-JP" altLang="en-US" sz="2400" dirty="0">
                <a:ea typeface="HG丸ｺﾞｼｯｸM-PRO" panose="020F0609000000000000" pitchFamily="49" charset="-128"/>
              </a:rPr>
              <a:t>月</a:t>
            </a:r>
          </a:p>
        </p:txBody>
      </p:sp>
      <p:sp>
        <p:nvSpPr>
          <p:cNvPr id="3094" name="Rectangle 22">
            <a:extLst>
              <a:ext uri="{FF2B5EF4-FFF2-40B4-BE49-F238E27FC236}">
                <a16:creationId xmlns:a16="http://schemas.microsoft.com/office/drawing/2014/main" id="{A37F117E-C224-465C-AEAF-B3AF4770D9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000" y="6480000"/>
            <a:ext cx="612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400" dirty="0">
                <a:ea typeface="HG丸ｺﾞｼｯｸM-PRO" panose="020F0609000000000000" pitchFamily="49" charset="-128"/>
              </a:rPr>
              <a:t>資本金：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44,825</a:t>
            </a:r>
            <a:r>
              <a:rPr lang="ja-JP" altLang="en-US" sz="2400" dirty="0">
                <a:ea typeface="HG丸ｺﾞｼｯｸM-PRO" panose="020F0609000000000000" pitchFamily="49" charset="-128"/>
              </a:rPr>
              <a:t>千円</a:t>
            </a:r>
          </a:p>
        </p:txBody>
      </p:sp>
      <p:sp>
        <p:nvSpPr>
          <p:cNvPr id="3095" name="Rectangle 23">
            <a:extLst>
              <a:ext uri="{FF2B5EF4-FFF2-40B4-BE49-F238E27FC236}">
                <a16:creationId xmlns:a16="http://schemas.microsoft.com/office/drawing/2014/main" id="{BF1CFDB4-A7AF-44E9-98C6-B40ED1C8D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000" y="7200000"/>
            <a:ext cx="612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400" dirty="0">
                <a:ea typeface="HG丸ｺﾞｼｯｸM-PRO" panose="020F0609000000000000" pitchFamily="49" charset="-128"/>
              </a:rPr>
              <a:t>社員数：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42</a:t>
            </a:r>
            <a:r>
              <a:rPr lang="ja-JP" altLang="en-US" sz="2400" dirty="0">
                <a:ea typeface="HG丸ｺﾞｼｯｸM-PRO" panose="020F0609000000000000" pitchFamily="49" charset="-128"/>
              </a:rPr>
              <a:t>名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(</a:t>
            </a:r>
            <a:r>
              <a:rPr lang="ja-JP" altLang="en-US" sz="2400" dirty="0">
                <a:ea typeface="HG丸ｺﾞｼｯｸM-PRO" panose="020F0609000000000000" pitchFamily="49" charset="-128"/>
              </a:rPr>
              <a:t>男性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30､</a:t>
            </a:r>
            <a:r>
              <a:rPr lang="ja-JP" altLang="en-US" sz="2400" dirty="0">
                <a:ea typeface="HG丸ｺﾞｼｯｸM-PRO" panose="020F0609000000000000" pitchFamily="49" charset="-128"/>
              </a:rPr>
              <a:t>女性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12)</a:t>
            </a:r>
            <a:r>
              <a:rPr lang="en-US" altLang="ja-JP" sz="1100" dirty="0">
                <a:ea typeface="HG丸ｺﾞｼｯｸM-PRO" panose="020F0609000000000000" pitchFamily="49" charset="-128"/>
              </a:rPr>
              <a:t>※</a:t>
            </a:r>
            <a:r>
              <a:rPr lang="ja-JP" altLang="en-US" sz="1100" dirty="0">
                <a:ea typeface="HG丸ｺﾞｼｯｸM-PRO" panose="020F0609000000000000" pitchFamily="49" charset="-128"/>
              </a:rPr>
              <a:t>令和</a:t>
            </a:r>
            <a:r>
              <a:rPr lang="en-US" altLang="ja-JP" sz="1100" dirty="0">
                <a:ea typeface="HG丸ｺﾞｼｯｸM-PRO" panose="020F0609000000000000" pitchFamily="49" charset="-128"/>
              </a:rPr>
              <a:t>7</a:t>
            </a:r>
            <a:r>
              <a:rPr lang="ja-JP" altLang="en-US" sz="1100" dirty="0">
                <a:ea typeface="HG丸ｺﾞｼｯｸM-PRO" panose="020F0609000000000000" pitchFamily="49" charset="-128"/>
              </a:rPr>
              <a:t>年</a:t>
            </a:r>
            <a:r>
              <a:rPr lang="en-US" altLang="ja-JP" sz="1100" dirty="0">
                <a:ea typeface="HG丸ｺﾞｼｯｸM-PRO" panose="020F0609000000000000" pitchFamily="49" charset="-128"/>
              </a:rPr>
              <a:t>11</a:t>
            </a:r>
            <a:r>
              <a:rPr lang="ja-JP" altLang="en-US" sz="1100" dirty="0">
                <a:ea typeface="HG丸ｺﾞｼｯｸM-PRO" panose="020F0609000000000000" pitchFamily="49" charset="-128"/>
              </a:rPr>
              <a:t>月</a:t>
            </a:r>
            <a:r>
              <a:rPr lang="en-US" altLang="ja-JP" sz="1100" dirty="0">
                <a:ea typeface="HG丸ｺﾞｼｯｸM-PRO" panose="020F0609000000000000" pitchFamily="49" charset="-128"/>
              </a:rPr>
              <a:t>1</a:t>
            </a:r>
            <a:r>
              <a:rPr lang="ja-JP" altLang="en-US" sz="1100" dirty="0">
                <a:ea typeface="HG丸ｺﾞｼｯｸM-PRO" panose="020F0609000000000000" pitchFamily="49" charset="-128"/>
              </a:rPr>
              <a:t>日時点</a:t>
            </a:r>
          </a:p>
        </p:txBody>
      </p:sp>
      <p:sp>
        <p:nvSpPr>
          <p:cNvPr id="3096" name="Rectangle 24">
            <a:extLst>
              <a:ext uri="{FF2B5EF4-FFF2-40B4-BE49-F238E27FC236}">
                <a16:creationId xmlns:a16="http://schemas.microsoft.com/office/drawing/2014/main" id="{002FD896-A4A9-45A2-B77F-96A20BB52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000" y="7920000"/>
            <a:ext cx="612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400" dirty="0">
                <a:ea typeface="HG丸ｺﾞｼｯｸM-PRO" panose="020F0609000000000000" pitchFamily="49" charset="-128"/>
              </a:rPr>
              <a:t>代表者：代表取締役　上坂誠治</a:t>
            </a:r>
          </a:p>
        </p:txBody>
      </p:sp>
      <p:sp>
        <p:nvSpPr>
          <p:cNvPr id="5" name="矢印: 上向き折線 4">
            <a:extLst>
              <a:ext uri="{FF2B5EF4-FFF2-40B4-BE49-F238E27FC236}">
                <a16:creationId xmlns:a16="http://schemas.microsoft.com/office/drawing/2014/main" id="{DBE49DE9-047F-44BE-E39C-F013723AEC73}"/>
              </a:ext>
            </a:extLst>
          </p:cNvPr>
          <p:cNvSpPr/>
          <p:nvPr/>
        </p:nvSpPr>
        <p:spPr>
          <a:xfrm rot="5400000">
            <a:off x="1573210" y="9023506"/>
            <a:ext cx="1800000" cy="720000"/>
          </a:xfrm>
          <a:prstGeom prst="bentUpArrow">
            <a:avLst>
              <a:gd name="adj1" fmla="val 25000"/>
              <a:gd name="adj2" fmla="val 25000"/>
              <a:gd name="adj3" fmla="val 50000"/>
            </a:avLst>
          </a:prstGeom>
          <a:solidFill>
            <a:srgbClr val="2B2E7C">
              <a:alpha val="93000"/>
            </a:srgbClr>
          </a:solidFill>
          <a:ln w="19050"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013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D2C9F89-FB4B-B8F6-62DA-C1EA3842F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0" y="8640000"/>
            <a:ext cx="3648456" cy="2432304"/>
          </a:xfrm>
          <a:prstGeom prst="rect">
            <a:avLst/>
          </a:prstGeom>
          <a:ln w="38100">
            <a:solidFill>
              <a:srgbClr val="2B2E7C"/>
            </a:solidFill>
          </a:ln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2EA854A2-DF2E-36B0-0CFA-B76B4AE10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000"/>
            <a:ext cx="6858000" cy="72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013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0539A7B-C381-0127-4CEA-43EC72ECCC6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996" y="96736"/>
            <a:ext cx="2896004" cy="6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74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 animBg="1"/>
      <p:bldP spid="3085" grpId="0"/>
      <p:bldP spid="3088" grpId="0"/>
      <p:bldP spid="3090" grpId="0"/>
      <p:bldP spid="3092" grpId="0"/>
      <p:bldP spid="3093" grpId="0"/>
      <p:bldP spid="3094" grpId="0"/>
      <p:bldP spid="3095" grpId="0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B00C12D-3142-31C7-82AD-6208D0882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923"/>
            <a:ext cx="6858000" cy="11342077"/>
          </a:xfrm>
          <a:prstGeom prst="rect">
            <a:avLst/>
          </a:prstGeom>
        </p:spPr>
      </p:pic>
      <p:sp>
        <p:nvSpPr>
          <p:cNvPr id="21508" name="Rectangle 4">
            <a:extLst>
              <a:ext uri="{FF2B5EF4-FFF2-40B4-BE49-F238E27FC236}">
                <a16:creationId xmlns:a16="http://schemas.microsoft.com/office/drawing/2014/main" id="{F5F5E617-CEA7-4912-A74D-53799FB7BBF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40000" y="1980000"/>
            <a:ext cx="2520000" cy="540000"/>
          </a:xfrm>
          <a:noFill/>
          <a:ln/>
        </p:spPr>
        <p:txBody>
          <a:bodyPr anchor="ctr">
            <a:normAutofit/>
          </a:bodyPr>
          <a:lstStyle/>
          <a:p>
            <a:pPr algn="l"/>
            <a:r>
              <a:rPr lang="ja-JP" altLang="en-US" sz="32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その他</a:t>
            </a:r>
          </a:p>
        </p:txBody>
      </p:sp>
      <p:sp>
        <p:nvSpPr>
          <p:cNvPr id="21509" name="Rectangle 5">
            <a:extLst>
              <a:ext uri="{FF2B5EF4-FFF2-40B4-BE49-F238E27FC236}">
                <a16:creationId xmlns:a16="http://schemas.microsoft.com/office/drawing/2014/main" id="{E7E645AA-431B-4277-A7D1-33D01DE7B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00" y="3240000"/>
            <a:ext cx="648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000" dirty="0">
                <a:ea typeface="HG丸ｺﾞｼｯｸM-PRO" panose="020F0609000000000000" pitchFamily="49" charset="-128"/>
              </a:rPr>
              <a:t>勤務時間</a:t>
            </a:r>
            <a:r>
              <a:rPr lang="ja-JP" altLang="en-US" sz="2000" dirty="0">
                <a:ea typeface="HG丸ｺﾞｼｯｸM-PRO" panose="020F0609000000000000" pitchFamily="49" charset="-128"/>
                <a:sym typeface="Wingdings" panose="05000000000000000000" pitchFamily="2" charset="2"/>
              </a:rPr>
              <a:t>：平日 </a:t>
            </a:r>
            <a:r>
              <a:rPr lang="en-US" altLang="ja-JP" sz="2000" dirty="0">
                <a:ea typeface="HG丸ｺﾞｼｯｸM-PRO" panose="020F0609000000000000" pitchFamily="49" charset="-128"/>
                <a:sym typeface="Wingdings" panose="05000000000000000000" pitchFamily="2" charset="2"/>
              </a:rPr>
              <a:t>8:00</a:t>
            </a:r>
            <a:r>
              <a:rPr lang="ja-JP" altLang="en-US" sz="2000" dirty="0">
                <a:ea typeface="HG丸ｺﾞｼｯｸM-PRO" panose="020F0609000000000000" pitchFamily="49" charset="-128"/>
                <a:sym typeface="Wingdings" panose="05000000000000000000" pitchFamily="2" charset="2"/>
              </a:rPr>
              <a:t>～</a:t>
            </a:r>
            <a:r>
              <a:rPr lang="en-US" altLang="ja-JP" sz="2000" dirty="0">
                <a:ea typeface="HG丸ｺﾞｼｯｸM-PRO" panose="020F0609000000000000" pitchFamily="49" charset="-128"/>
                <a:sym typeface="Wingdings" panose="05000000000000000000" pitchFamily="2" charset="2"/>
              </a:rPr>
              <a:t>17:00</a:t>
            </a:r>
            <a:r>
              <a:rPr lang="en-US" altLang="ja-JP" sz="1400" dirty="0">
                <a:ea typeface="HG丸ｺﾞｼｯｸM-PRO" panose="020F0609000000000000" pitchFamily="49" charset="-128"/>
                <a:sym typeface="Wingdings" panose="05000000000000000000" pitchFamily="2" charset="2"/>
              </a:rPr>
              <a:t>(</a:t>
            </a:r>
            <a:r>
              <a:rPr lang="ja-JP" altLang="en-US" sz="1400" dirty="0">
                <a:ea typeface="HG丸ｺﾞｼｯｸM-PRO" panose="020F0609000000000000" pitchFamily="49" charset="-128"/>
                <a:sym typeface="Wingdings" panose="05000000000000000000" pitchFamily="2" charset="2"/>
              </a:rPr>
              <a:t>休憩</a:t>
            </a:r>
            <a:r>
              <a:rPr lang="en-US" altLang="ja-JP" sz="1400" dirty="0">
                <a:ea typeface="HG丸ｺﾞｼｯｸM-PRO" panose="020F0609000000000000" pitchFamily="49" charset="-128"/>
                <a:sym typeface="Wingdings" panose="05000000000000000000" pitchFamily="2" charset="2"/>
              </a:rPr>
              <a:t>1</a:t>
            </a:r>
            <a:r>
              <a:rPr lang="ja-JP" altLang="en-US" sz="1400" dirty="0">
                <a:ea typeface="HG丸ｺﾞｼｯｸM-PRO" panose="020F0609000000000000" pitchFamily="49" charset="-128"/>
                <a:sym typeface="Wingdings" panose="05000000000000000000" pitchFamily="2" charset="2"/>
              </a:rPr>
              <a:t>時間</a:t>
            </a:r>
            <a:r>
              <a:rPr lang="en-US" altLang="ja-JP" sz="1400" dirty="0">
                <a:ea typeface="HG丸ｺﾞｼｯｸM-PRO" panose="020F0609000000000000" pitchFamily="49" charset="-128"/>
                <a:sym typeface="Wingdings" panose="05000000000000000000" pitchFamily="2" charset="2"/>
              </a:rPr>
              <a:t>)</a:t>
            </a:r>
            <a:endParaRPr lang="ja-JP" altLang="en-US" sz="1400" dirty="0">
              <a:ea typeface="HG丸ｺﾞｼｯｸM-PRO" panose="020F0609000000000000" pitchFamily="49" charset="-128"/>
            </a:endParaRPr>
          </a:p>
        </p:txBody>
      </p:sp>
      <p:sp>
        <p:nvSpPr>
          <p:cNvPr id="21510" name="Rectangle 6">
            <a:extLst>
              <a:ext uri="{FF2B5EF4-FFF2-40B4-BE49-F238E27FC236}">
                <a16:creationId xmlns:a16="http://schemas.microsoft.com/office/drawing/2014/main" id="{B8ECD384-5F5E-430B-A4FF-FFA49BFE2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00" y="3780000"/>
            <a:ext cx="648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000" dirty="0">
                <a:ea typeface="HG丸ｺﾞｼｯｸM-PRO" panose="020F0609000000000000" pitchFamily="49" charset="-128"/>
              </a:rPr>
              <a:t>休日休暇</a:t>
            </a:r>
            <a:r>
              <a:rPr lang="ja-JP" altLang="en-US" sz="2000" dirty="0">
                <a:ea typeface="HG丸ｺﾞｼｯｸM-PRO" panose="020F0609000000000000" pitchFamily="49" charset="-128"/>
                <a:sym typeface="Wingdings" panose="05000000000000000000" pitchFamily="2" charset="2"/>
              </a:rPr>
              <a:t>：土日祝日 </a:t>
            </a:r>
            <a:r>
              <a:rPr lang="en-US" altLang="ja-JP" sz="1400" dirty="0">
                <a:ea typeface="HG丸ｺﾞｼｯｸM-PRO" panose="020F0609000000000000" pitchFamily="49" charset="-128"/>
                <a:sym typeface="Wingdings" panose="05000000000000000000" pitchFamily="2" charset="2"/>
              </a:rPr>
              <a:t>(</a:t>
            </a:r>
            <a:r>
              <a:rPr lang="ja-JP" altLang="en-US" sz="1400" dirty="0">
                <a:ea typeface="HG丸ｺﾞｼｯｸM-PRO" panose="020F0609000000000000" pitchFamily="49" charset="-128"/>
                <a:sym typeface="Wingdings" panose="05000000000000000000" pitchFamily="2" charset="2"/>
              </a:rPr>
              <a:t>年間</a:t>
            </a:r>
            <a:r>
              <a:rPr lang="en-US" altLang="ja-JP" sz="1400" dirty="0">
                <a:ea typeface="HG丸ｺﾞｼｯｸM-PRO" panose="020F0609000000000000" pitchFamily="49" charset="-128"/>
                <a:sym typeface="Wingdings" panose="05000000000000000000" pitchFamily="2" charset="2"/>
              </a:rPr>
              <a:t>120</a:t>
            </a:r>
            <a:r>
              <a:rPr lang="ja-JP" altLang="en-US" sz="1400" dirty="0">
                <a:ea typeface="HG丸ｺﾞｼｯｸM-PRO" panose="020F0609000000000000" pitchFamily="49" charset="-128"/>
                <a:sym typeface="Wingdings" panose="05000000000000000000" pitchFamily="2" charset="2"/>
              </a:rPr>
              <a:t>日以上</a:t>
            </a:r>
            <a:r>
              <a:rPr lang="en-US" altLang="ja-JP" sz="1400" dirty="0">
                <a:ea typeface="HG丸ｺﾞｼｯｸM-PRO" panose="020F0609000000000000" pitchFamily="49" charset="-128"/>
                <a:sym typeface="Wingdings" panose="05000000000000000000" pitchFamily="2" charset="2"/>
              </a:rPr>
              <a:t>)</a:t>
            </a:r>
            <a:r>
              <a:rPr lang="ja-JP" altLang="en-US" sz="1400" dirty="0">
                <a:ea typeface="HG丸ｺﾞｼｯｸM-PRO" panose="020F0609000000000000" pitchFamily="49" charset="-128"/>
                <a:sym typeface="Wingdings" panose="05000000000000000000" pitchFamily="2" charset="2"/>
              </a:rPr>
              <a:t> </a:t>
            </a:r>
            <a:r>
              <a:rPr lang="ja-JP" altLang="en-US" sz="2000" dirty="0">
                <a:ea typeface="HG丸ｺﾞｼｯｸM-PRO" panose="020F0609000000000000" pitchFamily="49" charset="-128"/>
                <a:sym typeface="Wingdings" panose="05000000000000000000" pitchFamily="2" charset="2"/>
              </a:rPr>
              <a:t>、夏季･年末年始休暇</a:t>
            </a:r>
            <a:endParaRPr lang="en-US" altLang="ja-JP" sz="2000" dirty="0">
              <a:ea typeface="HG丸ｺﾞｼｯｸM-PRO" panose="020F0609000000000000" pitchFamily="49" charset="-128"/>
              <a:sym typeface="Wingdings" panose="05000000000000000000" pitchFamily="2" charset="2"/>
            </a:endParaRPr>
          </a:p>
        </p:txBody>
      </p:sp>
      <p:sp>
        <p:nvSpPr>
          <p:cNvPr id="21511" name="Rectangle 7">
            <a:extLst>
              <a:ext uri="{FF2B5EF4-FFF2-40B4-BE49-F238E27FC236}">
                <a16:creationId xmlns:a16="http://schemas.microsoft.com/office/drawing/2014/main" id="{8273F551-B07C-4426-B5D7-49CA40544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00" y="4320000"/>
            <a:ext cx="648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000" dirty="0">
                <a:latin typeface="HG丸ｺﾞｼｯｸM-PRO" panose="020F0609000000000000" pitchFamily="49" charset="-128"/>
                <a:ea typeface="HG丸ｺﾞｼｯｸM-PRO" panose="020F0609000000000000" pitchFamily="49" charset="-128"/>
              </a:rPr>
              <a:t>有給休暇：年</a:t>
            </a:r>
            <a:r>
              <a:rPr lang="en-US" altLang="ja-JP" sz="2000" dirty="0">
                <a:ea typeface="HG丸ｺﾞｼｯｸM-PRO" panose="020F0609000000000000" pitchFamily="49" charset="-128"/>
              </a:rPr>
              <a:t>5</a:t>
            </a:r>
            <a:r>
              <a:rPr lang="ja-JP" altLang="en-US" sz="2000" dirty="0">
                <a:latin typeface="HG丸ｺﾞｼｯｸM-PRO" panose="020F0609000000000000" pitchFamily="49" charset="-128"/>
                <a:ea typeface="HG丸ｺﾞｼｯｸM-PRO" panose="020F0609000000000000" pitchFamily="49" charset="-128"/>
              </a:rPr>
              <a:t>回以上必須</a:t>
            </a:r>
            <a:r>
              <a:rPr lang="en-US" altLang="ja-JP" sz="1400" dirty="0">
                <a:latin typeface="HG丸ｺﾞｼｯｸM-PRO" panose="020F0609000000000000" pitchFamily="49" charset="-128"/>
                <a:ea typeface="HG丸ｺﾞｼｯｸM-PRO" panose="020F0609000000000000" pitchFamily="49" charset="-128"/>
              </a:rPr>
              <a:t>(</a:t>
            </a:r>
            <a:r>
              <a:rPr lang="ja-JP" altLang="en-US" sz="1400" dirty="0">
                <a:latin typeface="HG丸ｺﾞｼｯｸM-PRO" panose="020F0609000000000000" pitchFamily="49" charset="-128"/>
                <a:ea typeface="HG丸ｺﾞｼｯｸM-PRO" panose="020F0609000000000000" pitchFamily="49" charset="-128"/>
              </a:rPr>
              <a:t>計画有給･誕生日有給など</a:t>
            </a:r>
            <a:r>
              <a:rPr lang="en-US" altLang="ja-JP" sz="1400" dirty="0">
                <a:latin typeface="HG丸ｺﾞｼｯｸM-PRO" panose="020F0609000000000000" pitchFamily="49" charset="-128"/>
                <a:ea typeface="HG丸ｺﾞｼｯｸM-PRO" panose="020F0609000000000000" pitchFamily="49" charset="-128"/>
              </a:rPr>
              <a:t>)</a:t>
            </a:r>
            <a:endParaRPr lang="ja-JP" altLang="en-US" sz="1400" dirty="0">
              <a:latin typeface="HG丸ｺﾞｼｯｸM-PRO" panose="020F0609000000000000" pitchFamily="49" charset="-128"/>
              <a:ea typeface="HG丸ｺﾞｼｯｸM-PRO" panose="020F0609000000000000" pitchFamily="49" charset="-128"/>
            </a:endParaRPr>
          </a:p>
        </p:txBody>
      </p:sp>
      <p:sp>
        <p:nvSpPr>
          <p:cNvPr id="21512" name="Rectangle 8">
            <a:extLst>
              <a:ext uri="{FF2B5EF4-FFF2-40B4-BE49-F238E27FC236}">
                <a16:creationId xmlns:a16="http://schemas.microsoft.com/office/drawing/2014/main" id="{9497EE5F-6D46-4747-AD4C-F117D40E65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00" y="4860000"/>
            <a:ext cx="648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000" dirty="0">
                <a:ea typeface="HG丸ｺﾞｼｯｸM-PRO" panose="020F0609000000000000" pitchFamily="49" charset="-128"/>
              </a:rPr>
              <a:t>賞　　与：年</a:t>
            </a:r>
            <a:r>
              <a:rPr lang="en-US" altLang="ja-JP" sz="2000" dirty="0">
                <a:ea typeface="HG丸ｺﾞｼｯｸM-PRO" panose="020F0609000000000000" pitchFamily="49" charset="-128"/>
              </a:rPr>
              <a:t>3</a:t>
            </a:r>
            <a:r>
              <a:rPr lang="ja-JP" altLang="en-US" sz="2000" dirty="0">
                <a:ea typeface="HG丸ｺﾞｼｯｸM-PRO" panose="020F0609000000000000" pitchFamily="49" charset="-128"/>
              </a:rPr>
              <a:t>回</a:t>
            </a:r>
            <a:r>
              <a:rPr lang="en-US" altLang="ja-JP" sz="1400" dirty="0">
                <a:ea typeface="HG丸ｺﾞｼｯｸM-PRO" panose="020F0609000000000000" pitchFamily="49" charset="-128"/>
              </a:rPr>
              <a:t>(</a:t>
            </a:r>
            <a:r>
              <a:rPr lang="ja-JP" altLang="en-US" sz="1400" dirty="0">
                <a:ea typeface="HG丸ｺﾞｼｯｸM-PRO" panose="020F0609000000000000" pitchFamily="49" charset="-128"/>
              </a:rPr>
              <a:t>冬季･夏季･決算</a:t>
            </a:r>
            <a:r>
              <a:rPr lang="en-US" altLang="ja-JP" sz="1400" dirty="0">
                <a:ea typeface="HG丸ｺﾞｼｯｸM-PRO" panose="020F0609000000000000" pitchFamily="49" charset="-128"/>
              </a:rPr>
              <a:t>)</a:t>
            </a:r>
            <a:endParaRPr lang="ja-JP" altLang="en-US" sz="1400" dirty="0">
              <a:ea typeface="HG丸ｺﾞｼｯｸM-PRO" panose="020F0609000000000000" pitchFamily="49" charset="-128"/>
            </a:endParaRPr>
          </a:p>
        </p:txBody>
      </p:sp>
      <p:sp>
        <p:nvSpPr>
          <p:cNvPr id="21513" name="Rectangle 9">
            <a:extLst>
              <a:ext uri="{FF2B5EF4-FFF2-40B4-BE49-F238E27FC236}">
                <a16:creationId xmlns:a16="http://schemas.microsoft.com/office/drawing/2014/main" id="{61EDADD0-60FF-4CCB-9FC6-88DB2505B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00" y="5400000"/>
            <a:ext cx="648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000" dirty="0">
                <a:ea typeface="HG丸ｺﾞｼｯｸM-PRO" panose="020F0609000000000000" pitchFamily="49" charset="-128"/>
              </a:rPr>
              <a:t>手　　当：通勤手当、家族手当、職能給</a:t>
            </a:r>
          </a:p>
        </p:txBody>
      </p:sp>
      <p:sp>
        <p:nvSpPr>
          <p:cNvPr id="21514" name="Rectangle 10">
            <a:extLst>
              <a:ext uri="{FF2B5EF4-FFF2-40B4-BE49-F238E27FC236}">
                <a16:creationId xmlns:a16="http://schemas.microsoft.com/office/drawing/2014/main" id="{2A29BA05-88D9-4065-9AB6-0B7982FCE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00" y="5940000"/>
            <a:ext cx="648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000" dirty="0">
                <a:ea typeface="HG丸ｺﾞｼｯｸM-PRO" panose="020F0609000000000000" pitchFamily="49" charset="-128"/>
              </a:rPr>
              <a:t>福利厚生：各種社会保険、資格取得支援、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3FAD30-F303-4BDC-A358-23755B730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00" y="6480000"/>
            <a:ext cx="648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000" dirty="0">
                <a:ea typeface="HG丸ｺﾞｼｯｸM-PRO" panose="020F0609000000000000" pitchFamily="49" charset="-128"/>
              </a:rPr>
              <a:t>　　　　：退職金制度、産休･育休制度、</a:t>
            </a:r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66107C7A-FE55-74E2-916F-53BC20E24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00" y="7020000"/>
            <a:ext cx="648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lvl="0" algn="l"/>
            <a:r>
              <a:rPr lang="ja-JP" altLang="en-US" sz="2000" dirty="0">
                <a:ea typeface="HG丸ｺﾞｼｯｸM-PRO" panose="020F0609000000000000" pitchFamily="49" charset="-128"/>
              </a:rPr>
              <a:t>　　　　：社員旅行、保養所あり</a:t>
            </a:r>
            <a:r>
              <a:rPr lang="en-US" altLang="ja-JP" sz="1400" dirty="0">
                <a:ea typeface="HG丸ｺﾞｼｯｸM-PRO" panose="020F0609000000000000" pitchFamily="49" charset="-128"/>
              </a:rPr>
              <a:t>(</a:t>
            </a:r>
            <a:r>
              <a:rPr lang="ja-JP" altLang="en-US" sz="1400" dirty="0">
                <a:ea typeface="HG丸ｺﾞｼｯｸM-PRO" panose="020F0609000000000000" pitchFamily="49" charset="-128"/>
              </a:rPr>
              <a:t>全国</a:t>
            </a:r>
            <a:r>
              <a:rPr lang="en-US" altLang="ja-JP" sz="1400" dirty="0">
                <a:ea typeface="HG丸ｺﾞｼｯｸM-PRO" panose="020F0609000000000000" pitchFamily="49" charset="-128"/>
              </a:rPr>
              <a:t>15</a:t>
            </a:r>
            <a:r>
              <a:rPr lang="ja-JP" altLang="en-US" sz="1400" dirty="0">
                <a:ea typeface="HG丸ｺﾞｼｯｸM-PRO" panose="020F0609000000000000" pitchFamily="49" charset="-128"/>
              </a:rPr>
              <a:t>ヶ所以上</a:t>
            </a:r>
            <a:r>
              <a:rPr lang="en-US" altLang="ja-JP" sz="1400" dirty="0">
                <a:ea typeface="HG丸ｺﾞｼｯｸM-PRO" panose="020F0609000000000000" pitchFamily="49" charset="-128"/>
              </a:rPr>
              <a:t>)</a:t>
            </a:r>
            <a:endParaRPr lang="ja-JP" altLang="en-US" sz="1400" dirty="0">
              <a:ea typeface="HG丸ｺﾞｼｯｸM-PRO" panose="020F0609000000000000" pitchFamily="49" charset="-128"/>
            </a:endParaRP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D686F1CB-54BD-3A52-882A-C29B24286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00" y="7560000"/>
            <a:ext cx="648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000" dirty="0">
                <a:ea typeface="HG丸ｺﾞｼｯｸM-PRO" panose="020F0609000000000000" pitchFamily="49" charset="-128"/>
              </a:rPr>
              <a:t>提出書類：履歴書、成績証明書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B6F2F78D-038F-509E-9272-CF2BD74BC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00" y="8100000"/>
            <a:ext cx="648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000" dirty="0">
                <a:ea typeface="HG丸ｺﾞｼｯｸM-PRO" panose="020F0609000000000000" pitchFamily="49" charset="-128"/>
              </a:rPr>
              <a:t>採用方法：面接のみ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EE6448FA-3A22-5037-0CAB-535C6BA2D2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000"/>
            <a:ext cx="6858000" cy="72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013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3F5B84F-A3DC-B1F9-BDF1-6D7706373E5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996" y="96736"/>
            <a:ext cx="2896004" cy="6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86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  <p:bldP spid="21509" grpId="0"/>
      <p:bldP spid="21510" grpId="0"/>
      <p:bldP spid="21511" grpId="0"/>
      <p:bldP spid="21512" grpId="0"/>
      <p:bldP spid="21513" grpId="0"/>
      <p:bldP spid="21514" grpId="0"/>
      <p:bldP spid="11" grpId="0"/>
      <p:bldP spid="2" grpId="0"/>
      <p:bldP spid="3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4A6E8EB-82C7-BCC9-31F0-54BC46271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923"/>
            <a:ext cx="6858000" cy="11342077"/>
          </a:xfrm>
          <a:prstGeom prst="rect">
            <a:avLst/>
          </a:prstGeom>
        </p:spPr>
      </p:pic>
      <p:sp>
        <p:nvSpPr>
          <p:cNvPr id="32772" name="Rectangle 4">
            <a:extLst>
              <a:ext uri="{FF2B5EF4-FFF2-40B4-BE49-F238E27FC236}">
                <a16:creationId xmlns:a16="http://schemas.microsoft.com/office/drawing/2014/main" id="{1739E0FF-3CAE-4108-A8A7-CEB237E0E65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40000" y="1980000"/>
            <a:ext cx="3240000" cy="540000"/>
          </a:xfrm>
          <a:noFill/>
          <a:ln/>
        </p:spPr>
        <p:txBody>
          <a:bodyPr anchor="ctr">
            <a:noAutofit/>
          </a:bodyPr>
          <a:lstStyle/>
          <a:p>
            <a:pPr algn="l"/>
            <a:r>
              <a:rPr lang="ja-JP" altLang="en-US" sz="32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問い合わせ先</a:t>
            </a:r>
          </a:p>
        </p:txBody>
      </p:sp>
      <p:sp>
        <p:nvSpPr>
          <p:cNvPr id="32774" name="Rectangle 6">
            <a:extLst>
              <a:ext uri="{FF2B5EF4-FFF2-40B4-BE49-F238E27FC236}">
                <a16:creationId xmlns:a16="http://schemas.microsoft.com/office/drawing/2014/main" id="{F4249D59-485A-4FC3-A9E0-98C0FA534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000" y="4320000"/>
            <a:ext cx="540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400" dirty="0">
                <a:ea typeface="HG丸ｺﾞｼｯｸM-PRO" panose="020F0609000000000000" pitchFamily="49" charset="-128"/>
              </a:rPr>
              <a:t>所在地：福井市問屋町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2</a:t>
            </a:r>
            <a:r>
              <a:rPr lang="ja-JP" altLang="en-US" sz="2400" dirty="0">
                <a:ea typeface="HG丸ｺﾞｼｯｸM-PRO" panose="020F0609000000000000" pitchFamily="49" charset="-128"/>
              </a:rPr>
              <a:t>丁目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16</a:t>
            </a:r>
          </a:p>
        </p:txBody>
      </p:sp>
      <p:sp>
        <p:nvSpPr>
          <p:cNvPr id="32775" name="Rectangle 7">
            <a:extLst>
              <a:ext uri="{FF2B5EF4-FFF2-40B4-BE49-F238E27FC236}">
                <a16:creationId xmlns:a16="http://schemas.microsoft.com/office/drawing/2014/main" id="{325A2792-58BB-41D0-8592-A4BBA042A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000" y="5040000"/>
            <a:ext cx="540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400" dirty="0">
                <a:latin typeface="HG丸ｺﾞｼｯｸM-PRO" panose="020F0609000000000000" pitchFamily="49" charset="-128"/>
                <a:ea typeface="HG丸ｺﾞｼｯｸM-PRO" panose="020F0609000000000000" pitchFamily="49" charset="-128"/>
              </a:rPr>
              <a:t>電　話：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0776-21-2241</a:t>
            </a:r>
            <a:endParaRPr lang="en-US" altLang="ja-JP" sz="2400" dirty="0">
              <a:latin typeface="HG丸ｺﾞｼｯｸM-PRO" panose="020F0609000000000000" pitchFamily="49" charset="-128"/>
              <a:ea typeface="HG丸ｺﾞｼｯｸM-PRO" panose="020F0609000000000000" pitchFamily="49" charset="-128"/>
            </a:endParaRPr>
          </a:p>
        </p:txBody>
      </p:sp>
      <p:sp>
        <p:nvSpPr>
          <p:cNvPr id="32776" name="Rectangle 8">
            <a:extLst>
              <a:ext uri="{FF2B5EF4-FFF2-40B4-BE49-F238E27FC236}">
                <a16:creationId xmlns:a16="http://schemas.microsoft.com/office/drawing/2014/main" id="{A9635903-92A6-4AA8-B53D-1B860C7F6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000" y="6480000"/>
            <a:ext cx="540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400" dirty="0">
                <a:ea typeface="HG丸ｺﾞｼｯｸM-PRO" panose="020F0609000000000000" pitchFamily="49" charset="-128"/>
              </a:rPr>
              <a:t>メール：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info@kanzai.biz</a:t>
            </a:r>
          </a:p>
        </p:txBody>
      </p:sp>
      <p:sp>
        <p:nvSpPr>
          <p:cNvPr id="32781" name="Rectangle 13">
            <a:extLst>
              <a:ext uri="{FF2B5EF4-FFF2-40B4-BE49-F238E27FC236}">
                <a16:creationId xmlns:a16="http://schemas.microsoft.com/office/drawing/2014/main" id="{FA60A8FB-44CE-4E30-95A0-FB8563D08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000" y="3600000"/>
            <a:ext cx="540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400" dirty="0">
                <a:ea typeface="HG丸ｺﾞｼｯｸM-PRO" panose="020F0609000000000000" pitchFamily="49" charset="-128"/>
              </a:rPr>
              <a:t>担　当：上坂、宇都宮</a:t>
            </a:r>
          </a:p>
        </p:txBody>
      </p:sp>
      <p:sp>
        <p:nvSpPr>
          <p:cNvPr id="32786" name="Rectangle 18">
            <a:extLst>
              <a:ext uri="{FF2B5EF4-FFF2-40B4-BE49-F238E27FC236}">
                <a16:creationId xmlns:a16="http://schemas.microsoft.com/office/drawing/2014/main" id="{8146006C-B67C-4D5D-9638-7448409AF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000" y="5760000"/>
            <a:ext cx="540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400" dirty="0">
                <a:latin typeface="HG丸ｺﾞｼｯｸM-PRO" panose="020F0609000000000000" pitchFamily="49" charset="-128"/>
                <a:ea typeface="HG丸ｺﾞｼｯｸM-PRO" panose="020F0609000000000000" pitchFamily="49" charset="-128"/>
              </a:rPr>
              <a:t>日　時</a:t>
            </a:r>
            <a:r>
              <a:rPr lang="ja-JP" altLang="en-US" sz="2400" dirty="0">
                <a:latin typeface="HG丸ｺﾞｼｯｸM-PRO" panose="020F0609000000000000" pitchFamily="49" charset="-128"/>
                <a:ea typeface="HG丸ｺﾞｼｯｸM-PRO" panose="020F0609000000000000" pitchFamily="49" charset="-128"/>
                <a:sym typeface="Wingdings" panose="05000000000000000000" pitchFamily="2" charset="2"/>
              </a:rPr>
              <a:t>：月曜～金曜 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8:00</a:t>
            </a:r>
            <a:r>
              <a:rPr lang="ja-JP" altLang="en-US" sz="2400" dirty="0">
                <a:ea typeface="HG丸ｺﾞｼｯｸM-PRO" panose="020F0609000000000000" pitchFamily="49" charset="-128"/>
              </a:rPr>
              <a:t>～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17:00</a:t>
            </a:r>
            <a:endParaRPr lang="en-US" altLang="ja-JP" sz="2400" dirty="0">
              <a:latin typeface="HG丸ｺﾞｼｯｸM-PRO" panose="020F0609000000000000" pitchFamily="49" charset="-128"/>
              <a:ea typeface="HG丸ｺﾞｼｯｸM-PRO" panose="020F0609000000000000" pitchFamily="49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BDD7A0E-264B-9F4E-913E-D54A37554B17}"/>
              </a:ext>
            </a:extLst>
          </p:cNvPr>
          <p:cNvSpPr/>
          <p:nvPr/>
        </p:nvSpPr>
        <p:spPr>
          <a:xfrm rot="20565567">
            <a:off x="3960000" y="1800000"/>
            <a:ext cx="2534861" cy="1713932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ja-JP" altLang="en-US" sz="36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会社訪問</a:t>
            </a:r>
            <a:endParaRPr lang="en-US" altLang="ja-JP" sz="3600" b="1" dirty="0">
              <a:ln w="222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  <a:p>
            <a:pPr algn="ctr"/>
            <a:r>
              <a:rPr lang="ja-JP" altLang="en-US" sz="36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いつでも</a:t>
            </a:r>
            <a:endParaRPr lang="en-US" altLang="ja-JP" sz="3600" b="1" dirty="0">
              <a:ln w="222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  <a:p>
            <a:pPr algn="ctr"/>
            <a:r>
              <a:rPr lang="ja-JP" altLang="en-US" sz="36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受付中！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BC6B9E4-C0E3-862A-04EC-B8EA5B343A3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5" y="7200000"/>
            <a:ext cx="6878010" cy="144800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8289346-5B9B-6B67-0A69-E2390446B0A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5" y="8640000"/>
            <a:ext cx="2571750" cy="2571750"/>
          </a:xfrm>
          <a:prstGeom prst="rect">
            <a:avLst/>
          </a:prstGeom>
          <a:solidFill>
            <a:schemeClr val="tx2"/>
          </a:solidFill>
          <a:ln w="19050" cap="rnd">
            <a:solidFill>
              <a:srgbClr val="002060"/>
            </a:solidFill>
            <a:round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26EFB7C-7C59-5BD2-BCC3-CA17494EA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000"/>
            <a:ext cx="6858000" cy="72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013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BD27C65D-E105-A71F-9F82-8808DD1ED6B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996" y="96736"/>
            <a:ext cx="2896004" cy="609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 animBg="1"/>
      <p:bldP spid="32774" grpId="0"/>
      <p:bldP spid="32775" grpId="0"/>
      <p:bldP spid="32776" grpId="0"/>
      <p:bldP spid="32781" grpId="0"/>
      <p:bldP spid="32786" grpId="0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09D2634-82C0-A8EF-91E1-CF92096A1B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923"/>
            <a:ext cx="6858000" cy="11342077"/>
          </a:xfrm>
          <a:prstGeom prst="rect">
            <a:avLst/>
          </a:prstGeom>
        </p:spPr>
      </p:pic>
      <p:sp>
        <p:nvSpPr>
          <p:cNvPr id="32781" name="Rectangle 13">
            <a:extLst>
              <a:ext uri="{FF2B5EF4-FFF2-40B4-BE49-F238E27FC236}">
                <a16:creationId xmlns:a16="http://schemas.microsoft.com/office/drawing/2014/main" id="{FA60A8FB-44CE-4E30-95A0-FB8563D08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0" y="5826000"/>
            <a:ext cx="684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4000" dirty="0">
                <a:ea typeface="HG丸ｺﾞｼｯｸM-PRO" panose="020F0609000000000000" pitchFamily="49" charset="-128"/>
              </a:rPr>
              <a:t>　ありがとうございました。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679EF1B-578B-EED8-E36E-D9AF7C1C3E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5" y="7200000"/>
            <a:ext cx="6878010" cy="1448002"/>
          </a:xfrm>
          <a:prstGeom prst="rect">
            <a:avLst/>
          </a:prstGeom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4F9542FF-2ABE-4069-1A5B-42F79478E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000"/>
            <a:ext cx="6858000" cy="72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013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122B136-DF19-E66F-341B-8D54FA23BBF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996" y="96736"/>
            <a:ext cx="2896004" cy="609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C84646C-8115-3792-0E2F-A8F3FF48F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923"/>
            <a:ext cx="6858000" cy="11342077"/>
          </a:xfrm>
          <a:prstGeom prst="rect">
            <a:avLst/>
          </a:prstGeom>
        </p:spPr>
      </p:pic>
      <p:graphicFrame>
        <p:nvGraphicFramePr>
          <p:cNvPr id="4" name="グラフ 3">
            <a:extLst>
              <a:ext uri="{FF2B5EF4-FFF2-40B4-BE49-F238E27FC236}">
                <a16:creationId xmlns:a16="http://schemas.microsoft.com/office/drawing/2014/main" id="{AD32FDEA-7DAD-D5E6-EBAE-43D6EDFED3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4228572"/>
              </p:ext>
            </p:extLst>
          </p:nvPr>
        </p:nvGraphicFramePr>
        <p:xfrm>
          <a:off x="189000" y="3396000"/>
          <a:ext cx="6480000" cy="54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078" name="Rectangle 6">
            <a:extLst>
              <a:ext uri="{FF2B5EF4-FFF2-40B4-BE49-F238E27FC236}">
                <a16:creationId xmlns:a16="http://schemas.microsoft.com/office/drawing/2014/main" id="{174A0534-5CF8-4FF1-AF08-1A9B075B7FE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40000" y="1980000"/>
            <a:ext cx="2520000" cy="540000"/>
          </a:xfrm>
          <a:noFill/>
          <a:ln/>
        </p:spPr>
        <p:txBody>
          <a:bodyPr anchor="ctr">
            <a:normAutofit/>
          </a:bodyPr>
          <a:lstStyle/>
          <a:p>
            <a:pPr algn="l"/>
            <a:r>
              <a:rPr lang="ja-JP" altLang="en-US" sz="32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会社概要</a:t>
            </a:r>
          </a:p>
        </p:txBody>
      </p:sp>
      <p:sp>
        <p:nvSpPr>
          <p:cNvPr id="3098" name="Rectangle 26">
            <a:extLst>
              <a:ext uri="{FF2B5EF4-FFF2-40B4-BE49-F238E27FC236}">
                <a16:creationId xmlns:a16="http://schemas.microsoft.com/office/drawing/2014/main" id="{1995033D-FB97-4323-A3DB-F4240DFDD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00" y="8280000"/>
            <a:ext cx="5112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ja-JP" altLang="en-US" sz="2400" dirty="0">
                <a:ea typeface="HG丸ｺﾞｼｯｸM-PRO" panose="020F0609000000000000" pitchFamily="49" charset="-128"/>
              </a:rPr>
              <a:t>過去一年間の離職率：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2.38</a:t>
            </a:r>
            <a:r>
              <a:rPr lang="ja-JP" altLang="en-US" sz="2400" dirty="0">
                <a:ea typeface="HG丸ｺﾞｼｯｸM-PRO" panose="020F0609000000000000" pitchFamily="49" charset="-128"/>
              </a:rPr>
              <a:t>％ 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(1</a:t>
            </a:r>
            <a:r>
              <a:rPr lang="ja-JP" altLang="en-US" sz="2400" dirty="0">
                <a:ea typeface="HG丸ｺﾞｼｯｸM-PRO" panose="020F0609000000000000" pitchFamily="49" charset="-128"/>
              </a:rPr>
              <a:t>名</a:t>
            </a:r>
            <a:r>
              <a:rPr lang="en-US" altLang="ja-JP" sz="2400" dirty="0">
                <a:ea typeface="HG丸ｺﾞｼｯｸM-PRO" panose="020F0609000000000000" pitchFamily="49" charset="-128"/>
              </a:rPr>
              <a:t>)</a:t>
            </a:r>
          </a:p>
        </p:txBody>
      </p:sp>
      <p:sp>
        <p:nvSpPr>
          <p:cNvPr id="3099" name="Rectangle 27">
            <a:extLst>
              <a:ext uri="{FF2B5EF4-FFF2-40B4-BE49-F238E27FC236}">
                <a16:creationId xmlns:a16="http://schemas.microsoft.com/office/drawing/2014/main" id="{498087B0-1965-4736-B4EE-AF4FBCF26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9000" y="3384000"/>
            <a:ext cx="180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400" dirty="0">
                <a:ea typeface="HG丸ｺﾞｼｯｸM-PRO" panose="020F0609000000000000" pitchFamily="49" charset="-128"/>
              </a:rPr>
              <a:t>年齢層</a:t>
            </a:r>
          </a:p>
        </p:txBody>
      </p:sp>
      <p:sp>
        <p:nvSpPr>
          <p:cNvPr id="3100" name="Rectangle 28">
            <a:extLst>
              <a:ext uri="{FF2B5EF4-FFF2-40B4-BE49-F238E27FC236}">
                <a16:creationId xmlns:a16="http://schemas.microsoft.com/office/drawing/2014/main" id="{B19792C7-C95C-42D0-90C2-2C9F3AC9F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9000" y="6300000"/>
            <a:ext cx="252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2000" dirty="0">
                <a:ea typeface="HG丸ｺﾞｼｯｸM-PRO" panose="020F0609000000000000" pitchFamily="49" charset="-128"/>
              </a:rPr>
              <a:t>平均年齢：</a:t>
            </a:r>
            <a:r>
              <a:rPr lang="en-US" altLang="ja-JP" sz="2000" dirty="0">
                <a:ea typeface="HG丸ｺﾞｼｯｸM-PRO" panose="020F0609000000000000" pitchFamily="49" charset="-128"/>
              </a:rPr>
              <a:t>43.4</a:t>
            </a:r>
            <a:r>
              <a:rPr lang="ja-JP" altLang="en-US" sz="2000" dirty="0">
                <a:ea typeface="HG丸ｺﾞｼｯｸM-PRO" panose="020F0609000000000000" pitchFamily="49" charset="-128"/>
              </a:rPr>
              <a:t>歳</a:t>
            </a:r>
          </a:p>
        </p:txBody>
      </p:sp>
      <p:sp>
        <p:nvSpPr>
          <p:cNvPr id="2" name="Rectangle 28">
            <a:extLst>
              <a:ext uri="{FF2B5EF4-FFF2-40B4-BE49-F238E27FC236}">
                <a16:creationId xmlns:a16="http://schemas.microsoft.com/office/drawing/2014/main" id="{0820E69F-E1DF-19EF-2F88-5B210EEA0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0000" y="8388000"/>
            <a:ext cx="180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en-US" altLang="ja-JP" sz="1100" dirty="0">
                <a:ea typeface="HG丸ｺﾞｼｯｸM-PRO" panose="020F0609000000000000" pitchFamily="49" charset="-128"/>
              </a:rPr>
              <a:t>※</a:t>
            </a:r>
            <a:r>
              <a:rPr lang="ja-JP" altLang="en-US" sz="1100" dirty="0">
                <a:ea typeface="HG丸ｺﾞｼｯｸM-PRO" panose="020F0609000000000000" pitchFamily="49" charset="-128"/>
              </a:rPr>
              <a:t>令和</a:t>
            </a:r>
            <a:r>
              <a:rPr lang="en-US" altLang="ja-JP" sz="1100" dirty="0">
                <a:ea typeface="HG丸ｺﾞｼｯｸM-PRO" panose="020F0609000000000000" pitchFamily="49" charset="-128"/>
              </a:rPr>
              <a:t>7</a:t>
            </a:r>
            <a:r>
              <a:rPr lang="ja-JP" altLang="en-US" sz="1100" dirty="0">
                <a:ea typeface="HG丸ｺﾞｼｯｸM-PRO" panose="020F0609000000000000" pitchFamily="49" charset="-128"/>
              </a:rPr>
              <a:t>年</a:t>
            </a:r>
            <a:r>
              <a:rPr lang="en-US" altLang="ja-JP" sz="1100" dirty="0">
                <a:ea typeface="HG丸ｺﾞｼｯｸM-PRO" panose="020F0609000000000000" pitchFamily="49" charset="-128"/>
              </a:rPr>
              <a:t>11</a:t>
            </a:r>
            <a:r>
              <a:rPr lang="ja-JP" altLang="en-US" sz="1100" dirty="0">
                <a:ea typeface="HG丸ｺﾞｼｯｸM-PRO" panose="020F0609000000000000" pitchFamily="49" charset="-128"/>
              </a:rPr>
              <a:t>月</a:t>
            </a:r>
            <a:r>
              <a:rPr lang="en-US" altLang="ja-JP" sz="1100" dirty="0">
                <a:ea typeface="HG丸ｺﾞｼｯｸM-PRO" panose="020F0609000000000000" pitchFamily="49" charset="-128"/>
              </a:rPr>
              <a:t>1</a:t>
            </a:r>
            <a:r>
              <a:rPr lang="ja-JP" altLang="en-US" sz="1100" dirty="0">
                <a:ea typeface="HG丸ｺﾞｼｯｸM-PRO" panose="020F0609000000000000" pitchFamily="49" charset="-128"/>
              </a:rPr>
              <a:t>日時点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85484E-72B3-9044-FE2F-C17DA81CF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000"/>
            <a:ext cx="6858000" cy="72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013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5CB5102-45F5-8571-A7BC-2A640B39B0D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996" y="96736"/>
            <a:ext cx="2896004" cy="6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8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3098" grpId="0"/>
      <p:bldP spid="309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D0CD685-C61A-BE2F-CE56-335335D36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923"/>
            <a:ext cx="6858000" cy="11342077"/>
          </a:xfrm>
          <a:prstGeom prst="rect">
            <a:avLst/>
          </a:prstGeom>
        </p:spPr>
      </p:pic>
      <p:sp>
        <p:nvSpPr>
          <p:cNvPr id="36868" name="Rectangle 4">
            <a:extLst>
              <a:ext uri="{FF2B5EF4-FFF2-40B4-BE49-F238E27FC236}">
                <a16:creationId xmlns:a16="http://schemas.microsoft.com/office/drawing/2014/main" id="{1C9AA472-8128-40B7-8CC3-002614D7EAE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40000" y="1980000"/>
            <a:ext cx="3240000" cy="540000"/>
          </a:xfrm>
          <a:noFill/>
          <a:ln/>
        </p:spPr>
        <p:txBody>
          <a:bodyPr anchor="ctr">
            <a:noAutofit/>
          </a:bodyPr>
          <a:lstStyle/>
          <a:p>
            <a:pPr algn="l"/>
            <a:r>
              <a:rPr lang="ja-JP" altLang="en-US" sz="32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福井本社 地図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2613706-76A3-4C88-A1DC-AC1CEEE38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64" y="4119287"/>
            <a:ext cx="6430273" cy="3953427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DD2CAAC-122D-56D3-B43C-FB46BD08AAAC}"/>
              </a:ext>
            </a:extLst>
          </p:cNvPr>
          <p:cNvSpPr/>
          <p:nvPr/>
        </p:nvSpPr>
        <p:spPr>
          <a:xfrm>
            <a:off x="3780000" y="5832000"/>
            <a:ext cx="720000" cy="3240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013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0883E2-6E12-BA29-6BF1-9D9543886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000"/>
            <a:ext cx="6858000" cy="72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013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99732C21-BD44-09F9-4A52-2153A5AD933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996" y="96736"/>
            <a:ext cx="2896004" cy="6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9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DD08691-29BB-ACB5-6E5E-C5C70DE8E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923"/>
            <a:ext cx="6858000" cy="1134207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931441B-E34D-7135-03B9-B22E9CB797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68" y="4190230"/>
            <a:ext cx="6098465" cy="3811541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36868" name="Rectangle 4">
            <a:extLst>
              <a:ext uri="{FF2B5EF4-FFF2-40B4-BE49-F238E27FC236}">
                <a16:creationId xmlns:a16="http://schemas.microsoft.com/office/drawing/2014/main" id="{1C9AA472-8128-40B7-8CC3-002614D7EAE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40000" y="1980000"/>
            <a:ext cx="3240000" cy="540000"/>
          </a:xfrm>
          <a:noFill/>
          <a:ln/>
        </p:spPr>
        <p:txBody>
          <a:bodyPr anchor="ctr">
            <a:normAutofit/>
          </a:bodyPr>
          <a:lstStyle/>
          <a:p>
            <a:pPr algn="l"/>
            <a:r>
              <a:rPr lang="ja-JP" altLang="en-US" sz="32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福井本社 外観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12132141-05B7-4E04-6770-46003F3E0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000"/>
            <a:ext cx="6858000" cy="72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013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14B98A0-CB63-3337-2440-25325BE4397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996" y="96736"/>
            <a:ext cx="2896004" cy="6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6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96901-3388-E548-3E77-7E328EDDE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42F1916-95FC-A85D-F5FD-2B3997283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923"/>
            <a:ext cx="6858000" cy="1134207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B72DA40-4992-F351-33CF-1D3AA5AFD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5" y="4190734"/>
            <a:ext cx="6668431" cy="3810532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36868" name="Rectangle 4">
            <a:extLst>
              <a:ext uri="{FF2B5EF4-FFF2-40B4-BE49-F238E27FC236}">
                <a16:creationId xmlns:a16="http://schemas.microsoft.com/office/drawing/2014/main" id="{C7CAC5D1-C990-7442-83B7-B2ECE6698B3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40000" y="1980000"/>
            <a:ext cx="3240000" cy="540000"/>
          </a:xfrm>
          <a:noFill/>
          <a:ln/>
        </p:spPr>
        <p:txBody>
          <a:bodyPr anchor="ctr">
            <a:normAutofit/>
          </a:bodyPr>
          <a:lstStyle/>
          <a:p>
            <a:pPr algn="l"/>
            <a:r>
              <a:rPr lang="ja-JP" altLang="en-US" sz="32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富山営業所 地図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541BAD5-6A04-ED10-43BA-73DC50FACA32}"/>
              </a:ext>
            </a:extLst>
          </p:cNvPr>
          <p:cNvSpPr/>
          <p:nvPr/>
        </p:nvSpPr>
        <p:spPr>
          <a:xfrm>
            <a:off x="1080000" y="6516000"/>
            <a:ext cx="756000" cy="2520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013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E1AD36-CD94-9D11-DD5A-6C67DD8FC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000"/>
            <a:ext cx="6858000" cy="72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013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1913CCA-B72E-57AF-D427-E7CE6705C1E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996" y="96736"/>
            <a:ext cx="2896004" cy="6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6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63160-FC41-07E8-2EA1-5F9752625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B20DFA3-984A-D91B-934F-560B2C8545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923"/>
            <a:ext cx="6858000" cy="11342077"/>
          </a:xfrm>
          <a:prstGeom prst="rect">
            <a:avLst/>
          </a:prstGeom>
        </p:spPr>
      </p:pic>
      <p:sp>
        <p:nvSpPr>
          <p:cNvPr id="36868" name="Rectangle 4">
            <a:extLst>
              <a:ext uri="{FF2B5EF4-FFF2-40B4-BE49-F238E27FC236}">
                <a16:creationId xmlns:a16="http://schemas.microsoft.com/office/drawing/2014/main" id="{840FF7ED-DF48-EB3B-383A-D71EC61EE94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40000" y="1980000"/>
            <a:ext cx="3240000" cy="540000"/>
          </a:xfrm>
          <a:noFill/>
          <a:ln/>
        </p:spPr>
        <p:txBody>
          <a:bodyPr anchor="ctr">
            <a:normAutofit/>
          </a:bodyPr>
          <a:lstStyle/>
          <a:p>
            <a:pPr algn="l"/>
            <a:r>
              <a:rPr lang="ja-JP" altLang="en-US" sz="32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富山営業所 外観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428B02B-D591-F825-5228-42C59D5DD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48" y="4071655"/>
            <a:ext cx="6477904" cy="404869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CB420F04-5D4F-E03B-ABB7-E9E166323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000"/>
            <a:ext cx="6858000" cy="72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013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CD4242C-3547-D734-146E-79FFDB1353C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996" y="96736"/>
            <a:ext cx="2896004" cy="6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7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FAA52-1811-A66D-7FEB-452C3BEAA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1877E1F-5ABB-A4B7-EC13-FD437C99E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923"/>
            <a:ext cx="6858000" cy="11342077"/>
          </a:xfrm>
          <a:prstGeom prst="rect">
            <a:avLst/>
          </a:prstGeom>
        </p:spPr>
      </p:pic>
      <p:sp>
        <p:nvSpPr>
          <p:cNvPr id="21508" name="Rectangle 4">
            <a:extLst>
              <a:ext uri="{FF2B5EF4-FFF2-40B4-BE49-F238E27FC236}">
                <a16:creationId xmlns:a16="http://schemas.microsoft.com/office/drawing/2014/main" id="{81C13B9E-EDB2-9E0F-3D3B-ED440F92C7A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40000" y="1980000"/>
            <a:ext cx="2520000" cy="540000"/>
          </a:xfrm>
          <a:noFill/>
          <a:ln/>
        </p:spPr>
        <p:txBody>
          <a:bodyPr anchor="ctr">
            <a:normAutofit/>
          </a:bodyPr>
          <a:lstStyle/>
          <a:p>
            <a:pPr algn="l"/>
            <a:r>
              <a:rPr lang="ja-JP" altLang="en-US" sz="3200" b="1" dirty="0">
                <a:solidFill>
                  <a:srgbClr val="2B2E7C"/>
                </a:solidFill>
                <a:ea typeface="HG丸ｺﾞｼｯｸM-PRO" panose="020F0609000000000000" pitchFamily="49" charset="-128"/>
              </a:rPr>
              <a:t>会社沿革</a:t>
            </a:r>
          </a:p>
        </p:txBody>
      </p:sp>
      <p:sp>
        <p:nvSpPr>
          <p:cNvPr id="21509" name="Rectangle 5">
            <a:extLst>
              <a:ext uri="{FF2B5EF4-FFF2-40B4-BE49-F238E27FC236}">
                <a16:creationId xmlns:a16="http://schemas.microsoft.com/office/drawing/2014/main" id="{30D2F6B2-B6C0-AC8C-E5F2-469464CE5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999" y="2879999"/>
            <a:ext cx="612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en-US" altLang="ja-JP" sz="2000" dirty="0">
                <a:ea typeface="HG丸ｺﾞｼｯｸM-PRO" panose="020F0609000000000000" pitchFamily="49" charset="-128"/>
              </a:rPr>
              <a:t>1950(S25)</a:t>
            </a:r>
            <a:r>
              <a:rPr lang="ja-JP" altLang="en-US" sz="2000" dirty="0">
                <a:ea typeface="HG丸ｺﾞｼｯｸM-PRO" panose="020F0609000000000000" pitchFamily="49" charset="-128"/>
              </a:rPr>
              <a:t>年 中島商事福井営業所として創業</a:t>
            </a:r>
          </a:p>
        </p:txBody>
      </p:sp>
      <p:sp>
        <p:nvSpPr>
          <p:cNvPr id="21510" name="Rectangle 6">
            <a:extLst>
              <a:ext uri="{FF2B5EF4-FFF2-40B4-BE49-F238E27FC236}">
                <a16:creationId xmlns:a16="http://schemas.microsoft.com/office/drawing/2014/main" id="{2F071D1E-FEFA-7F20-C5E6-22A78E44E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000" y="3600000"/>
            <a:ext cx="612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en-US" altLang="ja-JP" sz="2000" dirty="0">
                <a:ea typeface="HG丸ｺﾞｼｯｸM-PRO" panose="020F0609000000000000" pitchFamily="49" charset="-128"/>
              </a:rPr>
              <a:t>1959(S34)</a:t>
            </a:r>
            <a:r>
              <a:rPr lang="ja-JP" altLang="en-US" sz="2000" dirty="0">
                <a:ea typeface="HG丸ｺﾞｼｯｸM-PRO" panose="020F0609000000000000" pitchFamily="49" charset="-128"/>
              </a:rPr>
              <a:t>年 中島管材鋼機株式会社として設立</a:t>
            </a:r>
          </a:p>
        </p:txBody>
      </p:sp>
      <p:sp>
        <p:nvSpPr>
          <p:cNvPr id="21511" name="Rectangle 7">
            <a:extLst>
              <a:ext uri="{FF2B5EF4-FFF2-40B4-BE49-F238E27FC236}">
                <a16:creationId xmlns:a16="http://schemas.microsoft.com/office/drawing/2014/main" id="{751FDB60-C433-AB0B-4E39-4E01CB964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000" y="4320000"/>
            <a:ext cx="612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en-US" altLang="ja-JP" sz="2000" dirty="0">
                <a:ea typeface="HG丸ｺﾞｼｯｸM-PRO" panose="020F0609000000000000" pitchFamily="49" charset="-128"/>
              </a:rPr>
              <a:t>1967(S42)</a:t>
            </a:r>
            <a:r>
              <a:rPr lang="ja-JP" altLang="en-US" sz="2000" dirty="0">
                <a:latin typeface="HG丸ｺﾞｼｯｸM-PRO" panose="020F0609000000000000" pitchFamily="49" charset="-128"/>
                <a:ea typeface="HG丸ｺﾞｼｯｸM-PRO" panose="020F0609000000000000" pitchFamily="49" charset="-128"/>
              </a:rPr>
              <a:t>年 富山管材興業を吸収合併</a:t>
            </a:r>
            <a:r>
              <a:rPr lang="en-US" altLang="ja-JP" sz="1100" dirty="0">
                <a:latin typeface="HG丸ｺﾞｼｯｸM-PRO" panose="020F0609000000000000" pitchFamily="49" charset="-128"/>
                <a:ea typeface="HG丸ｺﾞｼｯｸM-PRO" panose="020F0609000000000000" pitchFamily="49" charset="-128"/>
              </a:rPr>
              <a:t>※</a:t>
            </a:r>
            <a:r>
              <a:rPr lang="ja-JP" altLang="en-US" sz="1100" dirty="0">
                <a:latin typeface="HG丸ｺﾞｼｯｸM-PRO" panose="020F0609000000000000" pitchFamily="49" charset="-128"/>
                <a:ea typeface="HG丸ｺﾞｼｯｸM-PRO" panose="020F0609000000000000" pitchFamily="49" charset="-128"/>
              </a:rPr>
              <a:t>現在の富山営業所</a:t>
            </a:r>
          </a:p>
        </p:txBody>
      </p:sp>
      <p:sp>
        <p:nvSpPr>
          <p:cNvPr id="21512" name="Rectangle 8">
            <a:extLst>
              <a:ext uri="{FF2B5EF4-FFF2-40B4-BE49-F238E27FC236}">
                <a16:creationId xmlns:a16="http://schemas.microsoft.com/office/drawing/2014/main" id="{1BC93A2A-C540-E601-A342-C166E6899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000" y="5040000"/>
            <a:ext cx="630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en-US" altLang="ja-JP" sz="2000" dirty="0">
                <a:ea typeface="HG丸ｺﾞｼｯｸM-PRO" panose="020F0609000000000000" pitchFamily="49" charset="-128"/>
              </a:rPr>
              <a:t>1971(S46)</a:t>
            </a:r>
            <a:r>
              <a:rPr lang="ja-JP" altLang="en-US" sz="2000" dirty="0">
                <a:ea typeface="HG丸ｺﾞｼｯｸM-PRO" panose="020F0609000000000000" pitchFamily="49" charset="-128"/>
              </a:rPr>
              <a:t>年 本社を現在の福井問屋センター内に移転</a:t>
            </a:r>
          </a:p>
        </p:txBody>
      </p:sp>
      <p:sp>
        <p:nvSpPr>
          <p:cNvPr id="21513" name="Rectangle 9">
            <a:extLst>
              <a:ext uri="{FF2B5EF4-FFF2-40B4-BE49-F238E27FC236}">
                <a16:creationId xmlns:a16="http://schemas.microsoft.com/office/drawing/2014/main" id="{7A61F36A-3BA3-1FF5-A438-45A782BFE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000" y="5760000"/>
            <a:ext cx="612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en-US" altLang="ja-JP" sz="2000" dirty="0">
                <a:ea typeface="HG丸ｺﾞｼｯｸM-PRO" panose="020F0609000000000000" pitchFamily="49" charset="-128"/>
              </a:rPr>
              <a:t>1995(H07)</a:t>
            </a:r>
            <a:r>
              <a:rPr lang="ja-JP" altLang="en-US" sz="2000" dirty="0">
                <a:ea typeface="HG丸ｺﾞｼｯｸM-PRO" panose="020F0609000000000000" pitchFamily="49" charset="-128"/>
              </a:rPr>
              <a:t>年 本社社屋増築</a:t>
            </a:r>
          </a:p>
        </p:txBody>
      </p:sp>
      <p:sp>
        <p:nvSpPr>
          <p:cNvPr id="21514" name="Rectangle 10">
            <a:extLst>
              <a:ext uri="{FF2B5EF4-FFF2-40B4-BE49-F238E27FC236}">
                <a16:creationId xmlns:a16="http://schemas.microsoft.com/office/drawing/2014/main" id="{89CB3E29-5558-9E31-272D-DD20240BC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000" y="6480000"/>
            <a:ext cx="612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en-US" altLang="ja-JP" sz="2000" dirty="0">
                <a:ea typeface="HG丸ｺﾞｼｯｸM-PRO" panose="020F0609000000000000" pitchFamily="49" charset="-128"/>
              </a:rPr>
              <a:t>1997(H09)</a:t>
            </a:r>
            <a:r>
              <a:rPr lang="ja-JP" altLang="en-US" sz="2000" dirty="0">
                <a:ea typeface="HG丸ｺﾞｼｯｸM-PRO" panose="020F0609000000000000" pitchFamily="49" charset="-128"/>
              </a:rPr>
              <a:t>年 富山営業所を現在地に移転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FBEF93-721C-7FEC-B11E-B9F7E76FA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000" y="7200000"/>
            <a:ext cx="612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en-US" altLang="ja-JP" sz="2000" dirty="0">
                <a:ea typeface="HG丸ｺﾞｼｯｸM-PRO" panose="020F0609000000000000" pitchFamily="49" charset="-128"/>
              </a:rPr>
              <a:t>2020(R02)</a:t>
            </a:r>
            <a:r>
              <a:rPr lang="ja-JP" altLang="en-US" sz="2000" dirty="0">
                <a:ea typeface="HG丸ｺﾞｼｯｸM-PRO" panose="020F0609000000000000" pitchFamily="49" charset="-128"/>
              </a:rPr>
              <a:t>年 創業</a:t>
            </a:r>
            <a:r>
              <a:rPr lang="en-US" altLang="ja-JP" sz="2000" dirty="0">
                <a:ea typeface="HG丸ｺﾞｼｯｸM-PRO" panose="020F0609000000000000" pitchFamily="49" charset="-128"/>
              </a:rPr>
              <a:t>70</a:t>
            </a:r>
            <a:r>
              <a:rPr lang="ja-JP" altLang="en-US" sz="2000" dirty="0">
                <a:ea typeface="HG丸ｺﾞｼｯｸM-PRO" panose="020F0609000000000000" pitchFamily="49" charset="-128"/>
              </a:rPr>
              <a:t>周年</a:t>
            </a:r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9E33CBD2-31A4-DD47-3C7B-67BD002B3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000" y="7920000"/>
            <a:ext cx="612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en-US" altLang="ja-JP" sz="2000" dirty="0">
                <a:ea typeface="HG丸ｺﾞｼｯｸM-PRO" panose="020F0609000000000000" pitchFamily="49" charset="-128"/>
              </a:rPr>
              <a:t>2023(R05)</a:t>
            </a:r>
            <a:r>
              <a:rPr lang="ja-JP" altLang="en-US" sz="2000" dirty="0">
                <a:ea typeface="HG丸ｺﾞｼｯｸM-PRO" panose="020F0609000000000000" pitchFamily="49" charset="-128"/>
              </a:rPr>
              <a:t>年 上坂誠治が代表取締役社長に就任</a:t>
            </a: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86579A25-B6DD-85A7-2728-B604C2456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000" y="8640000"/>
            <a:ext cx="612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/>
            <a:r>
              <a:rPr lang="en-US" altLang="ja-JP" sz="2000" dirty="0">
                <a:ea typeface="HG丸ｺﾞｼｯｸM-PRO" panose="020F0609000000000000" pitchFamily="49" charset="-128"/>
              </a:rPr>
              <a:t>2025(R07)</a:t>
            </a:r>
            <a:r>
              <a:rPr lang="ja-JP" altLang="en-US" sz="2000" dirty="0">
                <a:ea typeface="HG丸ｺﾞｼｯｸM-PRO" panose="020F0609000000000000" pitchFamily="49" charset="-128"/>
              </a:rPr>
              <a:t>年 本社第</a:t>
            </a:r>
            <a:r>
              <a:rPr lang="en-US" altLang="ja-JP" sz="2000" dirty="0">
                <a:ea typeface="HG丸ｺﾞｼｯｸM-PRO" panose="020F0609000000000000" pitchFamily="49" charset="-128"/>
              </a:rPr>
              <a:t>2</a:t>
            </a:r>
            <a:r>
              <a:rPr lang="ja-JP" altLang="en-US" sz="2000" dirty="0">
                <a:ea typeface="HG丸ｺﾞｼｯｸM-PRO" panose="020F0609000000000000" pitchFamily="49" charset="-128"/>
              </a:rPr>
              <a:t>倉庫新築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FB305B84-9406-536C-F12D-EB56729E0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000"/>
            <a:ext cx="6858000" cy="72000"/>
          </a:xfrm>
          <a:prstGeom prst="rect">
            <a:avLst/>
          </a:prstGeom>
          <a:solidFill>
            <a:srgbClr val="2B2E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013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6E6EBC6-4DD7-8710-CB90-B0B15AF97DA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996" y="96736"/>
            <a:ext cx="2896004" cy="6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1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  <p:bldP spid="21509" grpId="0"/>
      <p:bldP spid="21510" grpId="0"/>
      <p:bldP spid="21511" grpId="0"/>
      <p:bldP spid="21512" grpId="0"/>
      <p:bldP spid="21513" grpId="0"/>
      <p:bldP spid="21514" grpId="0"/>
      <p:bldP spid="11" grpId="0"/>
      <p:bldP spid="2" grpId="0"/>
      <p:bldP spid="3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2801</TotalTime>
  <Words>653</Words>
  <Application>Microsoft Office PowerPoint</Application>
  <PresentationFormat>ワイド画面</PresentationFormat>
  <Paragraphs>109</Paragraphs>
  <Slides>32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32</vt:i4>
      </vt:variant>
    </vt:vector>
  </HeadingPairs>
  <TitlesOfParts>
    <vt:vector size="39" baseType="lpstr">
      <vt:lpstr>AR Pゴシック体S</vt:lpstr>
      <vt:lpstr>HG丸ｺﾞｼｯｸM-PRO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会社概要</vt:lpstr>
      <vt:lpstr>会社概要</vt:lpstr>
      <vt:lpstr>福井本社 地図</vt:lpstr>
      <vt:lpstr>福井本社 外観</vt:lpstr>
      <vt:lpstr>富山営業所 地図</vt:lpstr>
      <vt:lpstr>富山営業所 外観</vt:lpstr>
      <vt:lpstr>会社沿革</vt:lpstr>
      <vt:lpstr>会社理念</vt:lpstr>
      <vt:lpstr>業　種</vt:lpstr>
      <vt:lpstr>業　種</vt:lpstr>
      <vt:lpstr>業　種</vt:lpstr>
      <vt:lpstr>PowerPoint プレゼンテーション</vt:lpstr>
      <vt:lpstr>管 材</vt:lpstr>
      <vt:lpstr>管 材</vt:lpstr>
      <vt:lpstr>管 材</vt:lpstr>
      <vt:lpstr>管 材</vt:lpstr>
      <vt:lpstr>管 材</vt:lpstr>
      <vt:lpstr>管 材</vt:lpstr>
      <vt:lpstr>管 材</vt:lpstr>
      <vt:lpstr>住宅設備</vt:lpstr>
      <vt:lpstr>住宅設備</vt:lpstr>
      <vt:lpstr>住宅設備</vt:lpstr>
      <vt:lpstr>住宅設備</vt:lpstr>
      <vt:lpstr>PowerPoint プレゼンテーション</vt:lpstr>
      <vt:lpstr>職　種</vt:lpstr>
      <vt:lpstr>社員の声</vt:lpstr>
      <vt:lpstr>PowerPoint プレゼンテーション</vt:lpstr>
      <vt:lpstr>その他</vt:lpstr>
      <vt:lpstr>問い合わせ先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kanzai004</dc:creator>
  <cp:lastModifiedBy>中島管材</cp:lastModifiedBy>
  <cp:revision>420</cp:revision>
  <cp:lastPrinted>2023-06-27T03:10:14Z</cp:lastPrinted>
  <dcterms:created xsi:type="dcterms:W3CDTF">2017-04-10T06:16:59Z</dcterms:created>
  <dcterms:modified xsi:type="dcterms:W3CDTF">2026-02-09T06:05:35Z</dcterms:modified>
</cp:coreProperties>
</file>